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44"/>
  </p:notesMasterIdLst>
  <p:sldIdLst>
    <p:sldId id="256" r:id="rId2"/>
    <p:sldId id="300" r:id="rId3"/>
    <p:sldId id="305" r:id="rId4"/>
    <p:sldId id="293" r:id="rId5"/>
    <p:sldId id="259" r:id="rId6"/>
    <p:sldId id="294" r:id="rId7"/>
    <p:sldId id="295" r:id="rId8"/>
    <p:sldId id="258" r:id="rId9"/>
    <p:sldId id="296" r:id="rId10"/>
    <p:sldId id="260" r:id="rId11"/>
    <p:sldId id="261" r:id="rId12"/>
    <p:sldId id="284" r:id="rId13"/>
    <p:sldId id="270" r:id="rId14"/>
    <p:sldId id="271" r:id="rId15"/>
    <p:sldId id="279" r:id="rId16"/>
    <p:sldId id="280" r:id="rId17"/>
    <p:sldId id="297" r:id="rId18"/>
    <p:sldId id="262" r:id="rId19"/>
    <p:sldId id="298" r:id="rId20"/>
    <p:sldId id="281" r:id="rId21"/>
    <p:sldId id="272" r:id="rId22"/>
    <p:sldId id="273" r:id="rId23"/>
    <p:sldId id="264" r:id="rId24"/>
    <p:sldId id="274" r:id="rId25"/>
    <p:sldId id="285" r:id="rId26"/>
    <p:sldId id="265" r:id="rId27"/>
    <p:sldId id="287" r:id="rId28"/>
    <p:sldId id="282" r:id="rId29"/>
    <p:sldId id="288" r:id="rId30"/>
    <p:sldId id="291" r:id="rId31"/>
    <p:sldId id="283" r:id="rId32"/>
    <p:sldId id="286" r:id="rId33"/>
    <p:sldId id="276" r:id="rId34"/>
    <p:sldId id="292" r:id="rId35"/>
    <p:sldId id="299" r:id="rId36"/>
    <p:sldId id="301" r:id="rId37"/>
    <p:sldId id="302" r:id="rId38"/>
    <p:sldId id="303" r:id="rId39"/>
    <p:sldId id="304" r:id="rId40"/>
    <p:sldId id="267" r:id="rId41"/>
    <p:sldId id="277" r:id="rId42"/>
    <p:sldId id="278" r:id="rId4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24" autoAdjust="0"/>
    <p:restoredTop sz="82425" autoAdjust="0"/>
  </p:normalViewPr>
  <p:slideViewPr>
    <p:cSldViewPr>
      <p:cViewPr varScale="1">
        <p:scale>
          <a:sx n="27" d="100"/>
          <a:sy n="27" d="100"/>
        </p:scale>
        <p:origin x="-144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4" y="1276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interSettings" Target="printerSettings/printerSettings1.bin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3E3C88-1F6A-EC45-95A7-C1FFC4C3A89E}" type="doc">
      <dgm:prSet loTypeId="urn:microsoft.com/office/officeart/2005/8/layout/cycle3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620A70CD-4DCA-6149-BDBB-219D8A83BDD6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发现需求</a:t>
          </a:r>
        </a:p>
      </dgm:t>
    </dgm:pt>
    <dgm:pt modelId="{B96005F0-32DD-EC45-81A0-1F38ED26D1BD}" type="parTrans" cxnId="{4731D9EF-6970-1049-92AA-91DDF6846084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B4A4963D-3D16-864C-A7AF-ECAF9A8D4C98}" type="sibTrans" cxnId="{4731D9EF-6970-1049-92AA-91DDF6846084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20C5CEBC-3F79-1342-92D9-ED1B920BD3F2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分析需求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49204777-5723-1B42-B2F7-2B33593693DB}" type="parTrans" cxnId="{86C2E665-3E91-4D47-B3AB-F53EA0FD1B37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96C1F1C9-A18A-5742-BB09-6DE548589905}" type="sibTrans" cxnId="{86C2E665-3E91-4D47-B3AB-F53EA0FD1B37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1ACF985A-387F-A144-8D63-7E8FCB48BFEF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设计产品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9395394C-23F3-2F4D-A620-6968BEEEE53C}" type="parTrans" cxnId="{588321A3-A6A2-E345-A8FE-DFA820939346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1806C29B-8D84-2B4D-AAFE-43C6BD27ECE2}" type="sibTrans" cxnId="{588321A3-A6A2-E345-A8FE-DFA820939346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E50F3223-A770-2B48-9218-7E51AD592F45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开发产品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5471F09E-030F-1546-A1EF-B34EE1B88FFD}" type="parTrans" cxnId="{8DD3E347-546A-B941-82C7-FC77D7722BC4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98389E8C-212C-0348-B1BE-46B1D833E5DA}" type="sibTrans" cxnId="{8DD3E347-546A-B941-82C7-FC77D7722BC4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B4D48639-048C-0441-8F91-B4622DC3EFF1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发布产品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3B4BD5CA-7C2B-604D-9304-22A52FE37FB4}" type="parTrans" cxnId="{BBEC37DA-5E0D-8641-876A-1B3863A799EC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B151C516-8343-DE4F-9218-B9F556122628}" type="sibTrans" cxnId="{BBEC37DA-5E0D-8641-876A-1B3863A799EC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4A7B1B93-24F1-4D48-951C-9CBC875162A9}" type="pres">
      <dgm:prSet presAssocID="{983E3C88-1F6A-EC45-95A7-C1FFC4C3A89E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578A71E4-39AC-EA4D-ABC2-4D5BEAE6FA8E}" type="pres">
      <dgm:prSet presAssocID="{983E3C88-1F6A-EC45-95A7-C1FFC4C3A89E}" presName="cycle" presStyleCnt="0"/>
      <dgm:spPr/>
    </dgm:pt>
    <dgm:pt modelId="{8D81F7A0-7DC9-4045-9B39-607C3510B941}" type="pres">
      <dgm:prSet presAssocID="{620A70CD-4DCA-6149-BDBB-219D8A83BDD6}" presName="nodeFirs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DDE853E-C0DF-174A-8328-01865B0D94AB}" type="pres">
      <dgm:prSet presAssocID="{B4A4963D-3D16-864C-A7AF-ECAF9A8D4C98}" presName="sibTransFirstNode" presStyleLbl="bgShp" presStyleIdx="0" presStyleCnt="1"/>
      <dgm:spPr/>
      <dgm:t>
        <a:bodyPr/>
        <a:lstStyle/>
        <a:p>
          <a:endParaRPr lang="zh-CN" altLang="en-US"/>
        </a:p>
      </dgm:t>
    </dgm:pt>
    <dgm:pt modelId="{85DC2012-4F48-6A4B-80EF-62E248CC9248}" type="pres">
      <dgm:prSet presAssocID="{20C5CEBC-3F79-1342-92D9-ED1B920BD3F2}" presName="nodeFollowingNodes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D23197B-42CE-0F4A-9843-02B8D0253650}" type="pres">
      <dgm:prSet presAssocID="{1ACF985A-387F-A144-8D63-7E8FCB48BFEF}" presName="nodeFollowingNodes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1BEE34C-D472-5C45-9813-212E7E6BA0AC}" type="pres">
      <dgm:prSet presAssocID="{E50F3223-A770-2B48-9218-7E51AD592F45}" presName="nodeFollowingNodes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027A39A-CB54-E14B-9A2A-1260C050254D}" type="pres">
      <dgm:prSet presAssocID="{B4D48639-048C-0441-8F91-B4622DC3EFF1}" presName="nodeFollowingNodes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A4CBDAA-B3FF-4342-A737-EAD09A9C80FE}" type="presOf" srcId="{20C5CEBC-3F79-1342-92D9-ED1B920BD3F2}" destId="{85DC2012-4F48-6A4B-80EF-62E248CC9248}" srcOrd="0" destOrd="0" presId="urn:microsoft.com/office/officeart/2005/8/layout/cycle3"/>
    <dgm:cxn modelId="{A3CB2EFA-A6FD-744E-A96D-A6AECD5828B0}" type="presOf" srcId="{1ACF985A-387F-A144-8D63-7E8FCB48BFEF}" destId="{2D23197B-42CE-0F4A-9843-02B8D0253650}" srcOrd="0" destOrd="0" presId="urn:microsoft.com/office/officeart/2005/8/layout/cycle3"/>
    <dgm:cxn modelId="{86C2E665-3E91-4D47-B3AB-F53EA0FD1B37}" srcId="{983E3C88-1F6A-EC45-95A7-C1FFC4C3A89E}" destId="{20C5CEBC-3F79-1342-92D9-ED1B920BD3F2}" srcOrd="1" destOrd="0" parTransId="{49204777-5723-1B42-B2F7-2B33593693DB}" sibTransId="{96C1F1C9-A18A-5742-BB09-6DE548589905}"/>
    <dgm:cxn modelId="{588321A3-A6A2-E345-A8FE-DFA820939346}" srcId="{983E3C88-1F6A-EC45-95A7-C1FFC4C3A89E}" destId="{1ACF985A-387F-A144-8D63-7E8FCB48BFEF}" srcOrd="2" destOrd="0" parTransId="{9395394C-23F3-2F4D-A620-6968BEEEE53C}" sibTransId="{1806C29B-8D84-2B4D-AAFE-43C6BD27ECE2}"/>
    <dgm:cxn modelId="{BBEC37DA-5E0D-8641-876A-1B3863A799EC}" srcId="{983E3C88-1F6A-EC45-95A7-C1FFC4C3A89E}" destId="{B4D48639-048C-0441-8F91-B4622DC3EFF1}" srcOrd="4" destOrd="0" parTransId="{3B4BD5CA-7C2B-604D-9304-22A52FE37FB4}" sibTransId="{B151C516-8343-DE4F-9218-B9F556122628}"/>
    <dgm:cxn modelId="{367566BF-CBA0-0342-B0B5-D7952931721C}" type="presOf" srcId="{620A70CD-4DCA-6149-BDBB-219D8A83BDD6}" destId="{8D81F7A0-7DC9-4045-9B39-607C3510B941}" srcOrd="0" destOrd="0" presId="urn:microsoft.com/office/officeart/2005/8/layout/cycle3"/>
    <dgm:cxn modelId="{CFEED00C-7E79-714A-BF08-B5ACAAF3E467}" type="presOf" srcId="{B4D48639-048C-0441-8F91-B4622DC3EFF1}" destId="{F027A39A-CB54-E14B-9A2A-1260C050254D}" srcOrd="0" destOrd="0" presId="urn:microsoft.com/office/officeart/2005/8/layout/cycle3"/>
    <dgm:cxn modelId="{23B1B0E0-CF91-5C46-8C34-E413F1094235}" type="presOf" srcId="{E50F3223-A770-2B48-9218-7E51AD592F45}" destId="{71BEE34C-D472-5C45-9813-212E7E6BA0AC}" srcOrd="0" destOrd="0" presId="urn:microsoft.com/office/officeart/2005/8/layout/cycle3"/>
    <dgm:cxn modelId="{15B59C19-1546-D549-90F7-D718871E639B}" type="presOf" srcId="{B4A4963D-3D16-864C-A7AF-ECAF9A8D4C98}" destId="{EDDE853E-C0DF-174A-8328-01865B0D94AB}" srcOrd="0" destOrd="0" presId="urn:microsoft.com/office/officeart/2005/8/layout/cycle3"/>
    <dgm:cxn modelId="{E5738C21-6129-7545-BF38-B1E1F4B628ED}" type="presOf" srcId="{983E3C88-1F6A-EC45-95A7-C1FFC4C3A89E}" destId="{4A7B1B93-24F1-4D48-951C-9CBC875162A9}" srcOrd="0" destOrd="0" presId="urn:microsoft.com/office/officeart/2005/8/layout/cycle3"/>
    <dgm:cxn modelId="{8DD3E347-546A-B941-82C7-FC77D7722BC4}" srcId="{983E3C88-1F6A-EC45-95A7-C1FFC4C3A89E}" destId="{E50F3223-A770-2B48-9218-7E51AD592F45}" srcOrd="3" destOrd="0" parTransId="{5471F09E-030F-1546-A1EF-B34EE1B88FFD}" sibTransId="{98389E8C-212C-0348-B1BE-46B1D833E5DA}"/>
    <dgm:cxn modelId="{4731D9EF-6970-1049-92AA-91DDF6846084}" srcId="{983E3C88-1F6A-EC45-95A7-C1FFC4C3A89E}" destId="{620A70CD-4DCA-6149-BDBB-219D8A83BDD6}" srcOrd="0" destOrd="0" parTransId="{B96005F0-32DD-EC45-81A0-1F38ED26D1BD}" sibTransId="{B4A4963D-3D16-864C-A7AF-ECAF9A8D4C98}"/>
    <dgm:cxn modelId="{25FA139B-B141-A345-9DBE-6F5C5E291539}" type="presParOf" srcId="{4A7B1B93-24F1-4D48-951C-9CBC875162A9}" destId="{578A71E4-39AC-EA4D-ABC2-4D5BEAE6FA8E}" srcOrd="0" destOrd="0" presId="urn:microsoft.com/office/officeart/2005/8/layout/cycle3"/>
    <dgm:cxn modelId="{3AE9FDCF-0EA8-0340-8F5A-40811E0974CB}" type="presParOf" srcId="{578A71E4-39AC-EA4D-ABC2-4D5BEAE6FA8E}" destId="{8D81F7A0-7DC9-4045-9B39-607C3510B941}" srcOrd="0" destOrd="0" presId="urn:microsoft.com/office/officeart/2005/8/layout/cycle3"/>
    <dgm:cxn modelId="{8B11B89C-7342-6149-81FC-82FADC50DF87}" type="presParOf" srcId="{578A71E4-39AC-EA4D-ABC2-4D5BEAE6FA8E}" destId="{EDDE853E-C0DF-174A-8328-01865B0D94AB}" srcOrd="1" destOrd="0" presId="urn:microsoft.com/office/officeart/2005/8/layout/cycle3"/>
    <dgm:cxn modelId="{72C56A5A-2437-5D49-BCEB-6909066A07E0}" type="presParOf" srcId="{578A71E4-39AC-EA4D-ABC2-4D5BEAE6FA8E}" destId="{85DC2012-4F48-6A4B-80EF-62E248CC9248}" srcOrd="2" destOrd="0" presId="urn:microsoft.com/office/officeart/2005/8/layout/cycle3"/>
    <dgm:cxn modelId="{3D7552AD-D961-1441-9B41-5F62819A86D7}" type="presParOf" srcId="{578A71E4-39AC-EA4D-ABC2-4D5BEAE6FA8E}" destId="{2D23197B-42CE-0F4A-9843-02B8D0253650}" srcOrd="3" destOrd="0" presId="urn:microsoft.com/office/officeart/2005/8/layout/cycle3"/>
    <dgm:cxn modelId="{C3F1CF97-9CD7-214D-933D-EE5CD2C14A00}" type="presParOf" srcId="{578A71E4-39AC-EA4D-ABC2-4D5BEAE6FA8E}" destId="{71BEE34C-D472-5C45-9813-212E7E6BA0AC}" srcOrd="4" destOrd="0" presId="urn:microsoft.com/office/officeart/2005/8/layout/cycle3"/>
    <dgm:cxn modelId="{607DC769-7EBE-4D4B-8474-973C82C11987}" type="presParOf" srcId="{578A71E4-39AC-EA4D-ABC2-4D5BEAE6FA8E}" destId="{F027A39A-CB54-E14B-9A2A-1260C050254D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DC09A9-4E16-5A49-BD2E-E010F58CE7AC}" type="doc">
      <dgm:prSet loTypeId="urn:microsoft.com/office/officeart/2005/8/layout/radial4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03D57442-A2B2-0F44-AFBA-BB8D9E3CC529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发现需求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5E4911D6-98B4-9342-A6CB-442A9678267F}" type="parTrans" cxnId="{0AFC4A32-5B22-7744-973C-0F5E14B83D17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4F4E0781-F396-B342-9BA0-7DD2FDE4D98B}" type="sibTrans" cxnId="{0AFC4A32-5B22-7744-973C-0F5E14B83D17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F19CE6A5-3575-CF43-B830-AB356E4392F5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环境分析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EAB40032-C0D4-7D4A-B5D2-16174A1D3A7D}" type="parTrans" cxnId="{CCFC65B3-91FA-E643-B6D6-69B3C1BF12C7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74FDF464-8DFA-0144-9242-3471A7A30AC1}" type="sibTrans" cxnId="{CCFC65B3-91FA-E643-B6D6-69B3C1BF12C7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0CAC4807-E8A3-314D-909F-16C21AC6741C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数据挖掘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020C4099-D03B-7247-A88B-E6A11AE77411}" type="parTrans" cxnId="{154CC90A-45CE-9945-9536-299AFD987BB3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D91E25DC-26AD-3442-BD6A-59C9E0C8DB09}" type="sibTrans" cxnId="{154CC90A-45CE-9945-9536-299AFD987BB3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843F663F-9F03-CE4C-9945-13ADEC2AFD1F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个人感触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771AE6D0-F45D-D54B-931E-02158238FDA0}" type="parTrans" cxnId="{FBAF2AC2-516C-624E-ACA5-B9B987827043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9714E41C-B2E6-424C-917A-4685DF6A922D}" type="sibTrans" cxnId="{FBAF2AC2-516C-624E-ACA5-B9B987827043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8C2E5BBE-4BC6-184E-9FC2-A776A449920A}" type="pres">
      <dgm:prSet presAssocID="{BDDC09A9-4E16-5A49-BD2E-E010F58CE7AC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EF34329B-D963-DB48-8D2D-A3344422D0C7}" type="pres">
      <dgm:prSet presAssocID="{03D57442-A2B2-0F44-AFBA-BB8D9E3CC529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E6659118-31AD-EB4B-875E-3EAA07B4AB76}" type="pres">
      <dgm:prSet presAssocID="{EAB40032-C0D4-7D4A-B5D2-16174A1D3A7D}" presName="parTrans" presStyleLbl="bgSibTrans2D1" presStyleIdx="0" presStyleCnt="3"/>
      <dgm:spPr/>
      <dgm:t>
        <a:bodyPr/>
        <a:lstStyle/>
        <a:p>
          <a:endParaRPr lang="zh-CN" altLang="en-US"/>
        </a:p>
      </dgm:t>
    </dgm:pt>
    <dgm:pt modelId="{4BA2D4DE-B87B-0743-888A-BED3C1BBE772}" type="pres">
      <dgm:prSet presAssocID="{F19CE6A5-3575-CF43-B830-AB356E4392F5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CD2BD2B-D4AE-9144-9FC5-51253CC22C93}" type="pres">
      <dgm:prSet presAssocID="{020C4099-D03B-7247-A88B-E6A11AE77411}" presName="parTrans" presStyleLbl="bgSibTrans2D1" presStyleIdx="1" presStyleCnt="3"/>
      <dgm:spPr/>
      <dgm:t>
        <a:bodyPr/>
        <a:lstStyle/>
        <a:p>
          <a:endParaRPr lang="zh-CN" altLang="en-US"/>
        </a:p>
      </dgm:t>
    </dgm:pt>
    <dgm:pt modelId="{4638908A-6115-664A-81AA-2C680AF8EE1F}" type="pres">
      <dgm:prSet presAssocID="{0CAC4807-E8A3-314D-909F-16C21AC6741C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1857793-CD88-2245-A664-E3501F04FAB1}" type="pres">
      <dgm:prSet presAssocID="{771AE6D0-F45D-D54B-931E-02158238FDA0}" presName="parTrans" presStyleLbl="bgSibTrans2D1" presStyleIdx="2" presStyleCnt="3"/>
      <dgm:spPr/>
      <dgm:t>
        <a:bodyPr/>
        <a:lstStyle/>
        <a:p>
          <a:endParaRPr lang="zh-CN" altLang="en-US"/>
        </a:p>
      </dgm:t>
    </dgm:pt>
    <dgm:pt modelId="{698DB153-4383-0C44-A973-1591E7C1CD9B}" type="pres">
      <dgm:prSet presAssocID="{843F663F-9F03-CE4C-9945-13ADEC2AFD1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0366325-07D4-0E41-9967-33DCB348393D}" type="presOf" srcId="{EAB40032-C0D4-7D4A-B5D2-16174A1D3A7D}" destId="{E6659118-31AD-EB4B-875E-3EAA07B4AB76}" srcOrd="0" destOrd="0" presId="urn:microsoft.com/office/officeart/2005/8/layout/radial4"/>
    <dgm:cxn modelId="{D7432A7D-70FC-0045-B8AB-AD2A584B5F50}" type="presOf" srcId="{843F663F-9F03-CE4C-9945-13ADEC2AFD1F}" destId="{698DB153-4383-0C44-A973-1591E7C1CD9B}" srcOrd="0" destOrd="0" presId="urn:microsoft.com/office/officeart/2005/8/layout/radial4"/>
    <dgm:cxn modelId="{0AFC4A32-5B22-7744-973C-0F5E14B83D17}" srcId="{BDDC09A9-4E16-5A49-BD2E-E010F58CE7AC}" destId="{03D57442-A2B2-0F44-AFBA-BB8D9E3CC529}" srcOrd="0" destOrd="0" parTransId="{5E4911D6-98B4-9342-A6CB-442A9678267F}" sibTransId="{4F4E0781-F396-B342-9BA0-7DD2FDE4D98B}"/>
    <dgm:cxn modelId="{27F2E3E2-A101-7B44-9365-363CF6826939}" type="presOf" srcId="{020C4099-D03B-7247-A88B-E6A11AE77411}" destId="{3CD2BD2B-D4AE-9144-9FC5-51253CC22C93}" srcOrd="0" destOrd="0" presId="urn:microsoft.com/office/officeart/2005/8/layout/radial4"/>
    <dgm:cxn modelId="{8BF594A4-ED04-6F4B-A574-A1548E7E6A47}" type="presOf" srcId="{03D57442-A2B2-0F44-AFBA-BB8D9E3CC529}" destId="{EF34329B-D963-DB48-8D2D-A3344422D0C7}" srcOrd="0" destOrd="0" presId="urn:microsoft.com/office/officeart/2005/8/layout/radial4"/>
    <dgm:cxn modelId="{A1C5B5A3-4758-FE45-9AE0-728B5950C055}" type="presOf" srcId="{F19CE6A5-3575-CF43-B830-AB356E4392F5}" destId="{4BA2D4DE-B87B-0743-888A-BED3C1BBE772}" srcOrd="0" destOrd="0" presId="urn:microsoft.com/office/officeart/2005/8/layout/radial4"/>
    <dgm:cxn modelId="{FBAF2AC2-516C-624E-ACA5-B9B987827043}" srcId="{03D57442-A2B2-0F44-AFBA-BB8D9E3CC529}" destId="{843F663F-9F03-CE4C-9945-13ADEC2AFD1F}" srcOrd="2" destOrd="0" parTransId="{771AE6D0-F45D-D54B-931E-02158238FDA0}" sibTransId="{9714E41C-B2E6-424C-917A-4685DF6A922D}"/>
    <dgm:cxn modelId="{222480CD-1AF5-2046-9C06-569A24DE1BCD}" type="presOf" srcId="{771AE6D0-F45D-D54B-931E-02158238FDA0}" destId="{91857793-CD88-2245-A664-E3501F04FAB1}" srcOrd="0" destOrd="0" presId="urn:microsoft.com/office/officeart/2005/8/layout/radial4"/>
    <dgm:cxn modelId="{154CC90A-45CE-9945-9536-299AFD987BB3}" srcId="{03D57442-A2B2-0F44-AFBA-BB8D9E3CC529}" destId="{0CAC4807-E8A3-314D-909F-16C21AC6741C}" srcOrd="1" destOrd="0" parTransId="{020C4099-D03B-7247-A88B-E6A11AE77411}" sibTransId="{D91E25DC-26AD-3442-BD6A-59C9E0C8DB09}"/>
    <dgm:cxn modelId="{CCFC65B3-91FA-E643-B6D6-69B3C1BF12C7}" srcId="{03D57442-A2B2-0F44-AFBA-BB8D9E3CC529}" destId="{F19CE6A5-3575-CF43-B830-AB356E4392F5}" srcOrd="0" destOrd="0" parTransId="{EAB40032-C0D4-7D4A-B5D2-16174A1D3A7D}" sibTransId="{74FDF464-8DFA-0144-9242-3471A7A30AC1}"/>
    <dgm:cxn modelId="{01F2B56C-26B4-BF49-B2D1-70D9A278776C}" type="presOf" srcId="{0CAC4807-E8A3-314D-909F-16C21AC6741C}" destId="{4638908A-6115-664A-81AA-2C680AF8EE1F}" srcOrd="0" destOrd="0" presId="urn:microsoft.com/office/officeart/2005/8/layout/radial4"/>
    <dgm:cxn modelId="{E28067D6-EFD1-B845-BB9B-BE277C0DE22E}" type="presOf" srcId="{BDDC09A9-4E16-5A49-BD2E-E010F58CE7AC}" destId="{8C2E5BBE-4BC6-184E-9FC2-A776A449920A}" srcOrd="0" destOrd="0" presId="urn:microsoft.com/office/officeart/2005/8/layout/radial4"/>
    <dgm:cxn modelId="{2596B5A8-001C-0D44-B33E-9286045F8B40}" type="presParOf" srcId="{8C2E5BBE-4BC6-184E-9FC2-A776A449920A}" destId="{EF34329B-D963-DB48-8D2D-A3344422D0C7}" srcOrd="0" destOrd="0" presId="urn:microsoft.com/office/officeart/2005/8/layout/radial4"/>
    <dgm:cxn modelId="{9C0DC189-1E52-4543-985A-FE13F6A4BB20}" type="presParOf" srcId="{8C2E5BBE-4BC6-184E-9FC2-A776A449920A}" destId="{E6659118-31AD-EB4B-875E-3EAA07B4AB76}" srcOrd="1" destOrd="0" presId="urn:microsoft.com/office/officeart/2005/8/layout/radial4"/>
    <dgm:cxn modelId="{76DFE3E7-AFBF-7E45-9F45-2BC00F198E01}" type="presParOf" srcId="{8C2E5BBE-4BC6-184E-9FC2-A776A449920A}" destId="{4BA2D4DE-B87B-0743-888A-BED3C1BBE772}" srcOrd="2" destOrd="0" presId="urn:microsoft.com/office/officeart/2005/8/layout/radial4"/>
    <dgm:cxn modelId="{BCFC48C2-1C74-8244-BE07-71C3FC0717B9}" type="presParOf" srcId="{8C2E5BBE-4BC6-184E-9FC2-A776A449920A}" destId="{3CD2BD2B-D4AE-9144-9FC5-51253CC22C93}" srcOrd="3" destOrd="0" presId="urn:microsoft.com/office/officeart/2005/8/layout/radial4"/>
    <dgm:cxn modelId="{9CA527EB-CF0B-DD48-A512-E7188DED9181}" type="presParOf" srcId="{8C2E5BBE-4BC6-184E-9FC2-A776A449920A}" destId="{4638908A-6115-664A-81AA-2C680AF8EE1F}" srcOrd="4" destOrd="0" presId="urn:microsoft.com/office/officeart/2005/8/layout/radial4"/>
    <dgm:cxn modelId="{7902E90F-AFE9-6144-AAF5-BAC0E5907F12}" type="presParOf" srcId="{8C2E5BBE-4BC6-184E-9FC2-A776A449920A}" destId="{91857793-CD88-2245-A664-E3501F04FAB1}" srcOrd="5" destOrd="0" presId="urn:microsoft.com/office/officeart/2005/8/layout/radial4"/>
    <dgm:cxn modelId="{59859168-F11B-6B4A-9ECB-0492CC0DC034}" type="presParOf" srcId="{8C2E5BBE-4BC6-184E-9FC2-A776A449920A}" destId="{698DB153-4383-0C44-A973-1591E7C1CD9B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EE79EB-7DEF-6447-AC63-5A6D2F0FAA4D}" type="doc">
      <dgm:prSet loTypeId="urn:microsoft.com/office/officeart/2005/8/layout/cycle3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0BDF855B-1AE1-B340-A0CF-BC12A58D7906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圈定主题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47BCEF84-A242-7241-A71F-50E1056F134F}" type="parTrans" cxnId="{2804DF3E-B423-C94C-B7D6-61E11818B8FD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557602E7-3565-9444-9AFA-765CD937E17C}" type="sibTrans" cxnId="{2804DF3E-B423-C94C-B7D6-61E11818B8FD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CA40B9C5-FB32-5943-B221-0B8F650965A8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保持记录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7E3BBAD4-071B-9C46-B323-0BEF21911752}" type="parTrans" cxnId="{B3C294BA-31BD-F74D-BDBB-44B5E4862765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77FFCCF1-7AF5-F94F-B243-27C9666BBABB}" type="sibTrans" cxnId="{B3C294BA-31BD-F74D-BDBB-44B5E4862765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4F6B22E0-1F05-BD46-934B-20A5BE64DC4C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会议流程控制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86E6B687-396D-0A4B-A103-63ABAB88E108}" type="parTrans" cxnId="{2737E2AA-50E3-7146-80B5-F204679CCBA8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12BF1883-B2C1-3641-8289-FFA53D16679D}" type="sibTrans" cxnId="{2737E2AA-50E3-7146-80B5-F204679CCBA8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4B6319A5-13EC-3A41-96A9-D0A2E1FE36E9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选择会议形式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B7D7B0FA-7A04-744E-A802-33C0C50419D3}" type="parTrans" cxnId="{973FD633-6BA9-5F4F-9FA9-0766DB769F3B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5CE7F8A1-0F55-FF45-B9B0-E2C91F5E73A1}" type="sibTrans" cxnId="{973FD633-6BA9-5F4F-9FA9-0766DB769F3B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B2A04443-2A49-FF40-A099-853CBE884006}">
      <dgm:prSet phldrT="[文本]"/>
      <dgm:spPr/>
      <dgm:t>
        <a:bodyPr/>
        <a:lstStyle/>
        <a:p>
          <a:r>
            <a:rPr lang="zh-CN" altLang="en-US" dirty="0" smtClean="0">
              <a:latin typeface="微软雅黑"/>
              <a:ea typeface="微软雅黑"/>
              <a:cs typeface="微软雅黑"/>
            </a:rPr>
            <a:t>总结会议结果</a:t>
          </a:r>
          <a:endParaRPr lang="zh-CN" altLang="en-US" dirty="0">
            <a:latin typeface="微软雅黑"/>
            <a:ea typeface="微软雅黑"/>
            <a:cs typeface="微软雅黑"/>
          </a:endParaRPr>
        </a:p>
      </dgm:t>
    </dgm:pt>
    <dgm:pt modelId="{4A202882-12DC-3C4A-B21C-B120094A9F95}" type="parTrans" cxnId="{8341D95B-F76E-EC49-8AC0-F215F27E96B3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39264072-ED82-4644-B2E2-8EC7B309A5F5}" type="sibTrans" cxnId="{8341D95B-F76E-EC49-8AC0-F215F27E96B3}">
      <dgm:prSet/>
      <dgm:spPr/>
      <dgm:t>
        <a:bodyPr/>
        <a:lstStyle/>
        <a:p>
          <a:endParaRPr lang="zh-CN" altLang="en-US">
            <a:latin typeface="微软雅黑"/>
            <a:ea typeface="微软雅黑"/>
            <a:cs typeface="微软雅黑"/>
          </a:endParaRPr>
        </a:p>
      </dgm:t>
    </dgm:pt>
    <dgm:pt modelId="{7E14049B-7967-1B47-971A-B4184A62FA4A}" type="pres">
      <dgm:prSet presAssocID="{D5EE79EB-7DEF-6447-AC63-5A6D2F0FAA4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626376E3-1452-434B-8DF5-8FFBCF399764}" type="pres">
      <dgm:prSet presAssocID="{D5EE79EB-7DEF-6447-AC63-5A6D2F0FAA4D}" presName="cycle" presStyleCnt="0"/>
      <dgm:spPr/>
    </dgm:pt>
    <dgm:pt modelId="{8AA0C82A-18AC-674B-B9EC-5212E509383F}" type="pres">
      <dgm:prSet presAssocID="{0BDF855B-1AE1-B340-A0CF-BC12A58D7906}" presName="nodeFirs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C444C63-1FAF-484F-931D-6517A9BF1EA5}" type="pres">
      <dgm:prSet presAssocID="{557602E7-3565-9444-9AFA-765CD937E17C}" presName="sibTransFirstNode" presStyleLbl="bgShp" presStyleIdx="0" presStyleCnt="1"/>
      <dgm:spPr/>
      <dgm:t>
        <a:bodyPr/>
        <a:lstStyle/>
        <a:p>
          <a:endParaRPr lang="zh-CN" altLang="en-US"/>
        </a:p>
      </dgm:t>
    </dgm:pt>
    <dgm:pt modelId="{2351754F-F3C4-8943-BD8D-BA072E00CFA2}" type="pres">
      <dgm:prSet presAssocID="{CA40B9C5-FB32-5943-B221-0B8F650965A8}" presName="nodeFollowingNodes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02DE5CD-09C9-9044-B495-21572C4EDCDE}" type="pres">
      <dgm:prSet presAssocID="{4F6B22E0-1F05-BD46-934B-20A5BE64DC4C}" presName="nodeFollowingNodes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E39163-747A-314E-8833-55BF43DDC1DD}" type="pres">
      <dgm:prSet presAssocID="{4B6319A5-13EC-3A41-96A9-D0A2E1FE36E9}" presName="nodeFollowingNodes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A339ACA-1448-524A-8A83-1C5624C33A84}" type="pres">
      <dgm:prSet presAssocID="{B2A04443-2A49-FF40-A099-853CBE884006}" presName="nodeFollowingNodes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D54014E-A9D4-B641-84AF-0F107FBE4CA4}" type="presOf" srcId="{4B6319A5-13EC-3A41-96A9-D0A2E1FE36E9}" destId="{96E39163-747A-314E-8833-55BF43DDC1DD}" srcOrd="0" destOrd="0" presId="urn:microsoft.com/office/officeart/2005/8/layout/cycle3"/>
    <dgm:cxn modelId="{5A8B23D0-7A73-0D49-AE7D-E450A1412F04}" type="presOf" srcId="{B2A04443-2A49-FF40-A099-853CBE884006}" destId="{EA339ACA-1448-524A-8A83-1C5624C33A84}" srcOrd="0" destOrd="0" presId="urn:microsoft.com/office/officeart/2005/8/layout/cycle3"/>
    <dgm:cxn modelId="{97E0C7D0-448E-2341-ADDB-1B5E36BFD195}" type="presOf" srcId="{D5EE79EB-7DEF-6447-AC63-5A6D2F0FAA4D}" destId="{7E14049B-7967-1B47-971A-B4184A62FA4A}" srcOrd="0" destOrd="0" presId="urn:microsoft.com/office/officeart/2005/8/layout/cycle3"/>
    <dgm:cxn modelId="{8341D95B-F76E-EC49-8AC0-F215F27E96B3}" srcId="{D5EE79EB-7DEF-6447-AC63-5A6D2F0FAA4D}" destId="{B2A04443-2A49-FF40-A099-853CBE884006}" srcOrd="4" destOrd="0" parTransId="{4A202882-12DC-3C4A-B21C-B120094A9F95}" sibTransId="{39264072-ED82-4644-B2E2-8EC7B309A5F5}"/>
    <dgm:cxn modelId="{2737E2AA-50E3-7146-80B5-F204679CCBA8}" srcId="{D5EE79EB-7DEF-6447-AC63-5A6D2F0FAA4D}" destId="{4F6B22E0-1F05-BD46-934B-20A5BE64DC4C}" srcOrd="2" destOrd="0" parTransId="{86E6B687-396D-0A4B-A103-63ABAB88E108}" sibTransId="{12BF1883-B2C1-3641-8289-FFA53D16679D}"/>
    <dgm:cxn modelId="{18B05D3B-2B13-4A41-A5EB-F48AD671DA14}" type="presOf" srcId="{4F6B22E0-1F05-BD46-934B-20A5BE64DC4C}" destId="{502DE5CD-09C9-9044-B495-21572C4EDCDE}" srcOrd="0" destOrd="0" presId="urn:microsoft.com/office/officeart/2005/8/layout/cycle3"/>
    <dgm:cxn modelId="{973FD633-6BA9-5F4F-9FA9-0766DB769F3B}" srcId="{D5EE79EB-7DEF-6447-AC63-5A6D2F0FAA4D}" destId="{4B6319A5-13EC-3A41-96A9-D0A2E1FE36E9}" srcOrd="3" destOrd="0" parTransId="{B7D7B0FA-7A04-744E-A802-33C0C50419D3}" sibTransId="{5CE7F8A1-0F55-FF45-B9B0-E2C91F5E73A1}"/>
    <dgm:cxn modelId="{5DB97314-46AB-9749-91B9-6864C35A5760}" type="presOf" srcId="{CA40B9C5-FB32-5943-B221-0B8F650965A8}" destId="{2351754F-F3C4-8943-BD8D-BA072E00CFA2}" srcOrd="0" destOrd="0" presId="urn:microsoft.com/office/officeart/2005/8/layout/cycle3"/>
    <dgm:cxn modelId="{B3C294BA-31BD-F74D-BDBB-44B5E4862765}" srcId="{D5EE79EB-7DEF-6447-AC63-5A6D2F0FAA4D}" destId="{CA40B9C5-FB32-5943-B221-0B8F650965A8}" srcOrd="1" destOrd="0" parTransId="{7E3BBAD4-071B-9C46-B323-0BEF21911752}" sibTransId="{77FFCCF1-7AF5-F94F-B243-27C9666BBABB}"/>
    <dgm:cxn modelId="{3EA6AF55-B4E4-EF48-B807-11E4A41D6475}" type="presOf" srcId="{557602E7-3565-9444-9AFA-765CD937E17C}" destId="{EC444C63-1FAF-484F-931D-6517A9BF1EA5}" srcOrd="0" destOrd="0" presId="urn:microsoft.com/office/officeart/2005/8/layout/cycle3"/>
    <dgm:cxn modelId="{2804DF3E-B423-C94C-B7D6-61E11818B8FD}" srcId="{D5EE79EB-7DEF-6447-AC63-5A6D2F0FAA4D}" destId="{0BDF855B-1AE1-B340-A0CF-BC12A58D7906}" srcOrd="0" destOrd="0" parTransId="{47BCEF84-A242-7241-A71F-50E1056F134F}" sibTransId="{557602E7-3565-9444-9AFA-765CD937E17C}"/>
    <dgm:cxn modelId="{AB3F8C53-0924-654F-B7B3-EBBFA4F22D95}" type="presOf" srcId="{0BDF855B-1AE1-B340-A0CF-BC12A58D7906}" destId="{8AA0C82A-18AC-674B-B9EC-5212E509383F}" srcOrd="0" destOrd="0" presId="urn:microsoft.com/office/officeart/2005/8/layout/cycle3"/>
    <dgm:cxn modelId="{E790917F-4B6B-BE41-BCCE-8C04DE992EFA}" type="presParOf" srcId="{7E14049B-7967-1B47-971A-B4184A62FA4A}" destId="{626376E3-1452-434B-8DF5-8FFBCF399764}" srcOrd="0" destOrd="0" presId="urn:microsoft.com/office/officeart/2005/8/layout/cycle3"/>
    <dgm:cxn modelId="{582A10A6-F2F8-B549-95C2-6758FCE88F32}" type="presParOf" srcId="{626376E3-1452-434B-8DF5-8FFBCF399764}" destId="{8AA0C82A-18AC-674B-B9EC-5212E509383F}" srcOrd="0" destOrd="0" presId="urn:microsoft.com/office/officeart/2005/8/layout/cycle3"/>
    <dgm:cxn modelId="{FE2F1E4D-310D-F14B-80D9-F2A0E6C6A297}" type="presParOf" srcId="{626376E3-1452-434B-8DF5-8FFBCF399764}" destId="{EC444C63-1FAF-484F-931D-6517A9BF1EA5}" srcOrd="1" destOrd="0" presId="urn:microsoft.com/office/officeart/2005/8/layout/cycle3"/>
    <dgm:cxn modelId="{C6FA8406-DF49-F64F-858B-5ACB567B11F7}" type="presParOf" srcId="{626376E3-1452-434B-8DF5-8FFBCF399764}" destId="{2351754F-F3C4-8943-BD8D-BA072E00CFA2}" srcOrd="2" destOrd="0" presId="urn:microsoft.com/office/officeart/2005/8/layout/cycle3"/>
    <dgm:cxn modelId="{79B038F1-829C-5344-8CBA-A0A198B9ABC7}" type="presParOf" srcId="{626376E3-1452-434B-8DF5-8FFBCF399764}" destId="{502DE5CD-09C9-9044-B495-21572C4EDCDE}" srcOrd="3" destOrd="0" presId="urn:microsoft.com/office/officeart/2005/8/layout/cycle3"/>
    <dgm:cxn modelId="{D195CEF1-2FED-2441-B50C-3AFEB589B61E}" type="presParOf" srcId="{626376E3-1452-434B-8DF5-8FFBCF399764}" destId="{96E39163-747A-314E-8833-55BF43DDC1DD}" srcOrd="4" destOrd="0" presId="urn:microsoft.com/office/officeart/2005/8/layout/cycle3"/>
    <dgm:cxn modelId="{CA902102-27B6-C248-9361-DD527291AAEB}" type="presParOf" srcId="{626376E3-1452-434B-8DF5-8FFBCF399764}" destId="{EA339ACA-1448-524A-8A83-1C5624C33A84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DE853E-C0DF-174A-8328-01865B0D94AB}">
      <dsp:nvSpPr>
        <dsp:cNvPr id="0" name=""/>
        <dsp:cNvSpPr/>
      </dsp:nvSpPr>
      <dsp:spPr>
        <a:xfrm>
          <a:off x="1020730" y="-22083"/>
          <a:ext cx="4054539" cy="4054539"/>
        </a:xfrm>
        <a:prstGeom prst="circularArrow">
          <a:avLst>
            <a:gd name="adj1" fmla="val 5544"/>
            <a:gd name="adj2" fmla="val 330680"/>
            <a:gd name="adj3" fmla="val 13815233"/>
            <a:gd name="adj4" fmla="val 17362087"/>
            <a:gd name="adj5" fmla="val 5757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D81F7A0-7DC9-4045-9B39-607C3510B941}">
      <dsp:nvSpPr>
        <dsp:cNvPr id="0" name=""/>
        <dsp:cNvSpPr/>
      </dsp:nvSpPr>
      <dsp:spPr>
        <a:xfrm>
          <a:off x="2114847" y="1515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>
              <a:latin typeface="微软雅黑"/>
              <a:ea typeface="微软雅黑"/>
              <a:cs typeface="微软雅黑"/>
            </a:rPr>
            <a:t>发现需求</a:t>
          </a:r>
        </a:p>
      </dsp:txBody>
      <dsp:txXfrm>
        <a:off x="2160400" y="47068"/>
        <a:ext cx="1775198" cy="842046"/>
      </dsp:txXfrm>
    </dsp:sp>
    <dsp:sp modelId="{85DC2012-4F48-6A4B-80EF-62E248CC9248}">
      <dsp:nvSpPr>
        <dsp:cNvPr id="0" name=""/>
        <dsp:cNvSpPr/>
      </dsp:nvSpPr>
      <dsp:spPr>
        <a:xfrm>
          <a:off x="3759238" y="1196235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2399703"/>
                <a:satOff val="-2768"/>
                <a:lumOff val="2206"/>
                <a:alphaOff val="0"/>
                <a:shade val="51000"/>
                <a:satMod val="130000"/>
              </a:schemeClr>
            </a:gs>
            <a:gs pos="80000">
              <a:schemeClr val="accent4">
                <a:hueOff val="2399703"/>
                <a:satOff val="-2768"/>
                <a:lumOff val="2206"/>
                <a:alphaOff val="0"/>
                <a:shade val="93000"/>
                <a:satMod val="130000"/>
              </a:schemeClr>
            </a:gs>
            <a:gs pos="100000">
              <a:schemeClr val="accent4">
                <a:hueOff val="2399703"/>
                <a:satOff val="-2768"/>
                <a:lumOff val="220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>
              <a:latin typeface="微软雅黑"/>
              <a:ea typeface="微软雅黑"/>
              <a:cs typeface="微软雅黑"/>
            </a:rPr>
            <a:t>分析需求</a:t>
          </a:r>
          <a:endParaRPr lang="zh-CN" altLang="en-US" sz="3000" kern="1200" dirty="0">
            <a:latin typeface="微软雅黑"/>
            <a:ea typeface="微软雅黑"/>
            <a:cs typeface="微软雅黑"/>
          </a:endParaRPr>
        </a:p>
      </dsp:txBody>
      <dsp:txXfrm>
        <a:off x="3804791" y="1241788"/>
        <a:ext cx="1775198" cy="842046"/>
      </dsp:txXfrm>
    </dsp:sp>
    <dsp:sp modelId="{2D23197B-42CE-0F4A-9843-02B8D0253650}">
      <dsp:nvSpPr>
        <dsp:cNvPr id="0" name=""/>
        <dsp:cNvSpPr/>
      </dsp:nvSpPr>
      <dsp:spPr>
        <a:xfrm>
          <a:off x="3131137" y="3129332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4799406"/>
                <a:satOff val="-5535"/>
                <a:lumOff val="4412"/>
                <a:alphaOff val="0"/>
                <a:shade val="51000"/>
                <a:satMod val="130000"/>
              </a:schemeClr>
            </a:gs>
            <a:gs pos="80000">
              <a:schemeClr val="accent4">
                <a:hueOff val="4799406"/>
                <a:satOff val="-5535"/>
                <a:lumOff val="4412"/>
                <a:alphaOff val="0"/>
                <a:shade val="93000"/>
                <a:satMod val="130000"/>
              </a:schemeClr>
            </a:gs>
            <a:gs pos="100000">
              <a:schemeClr val="accent4">
                <a:hueOff val="4799406"/>
                <a:satOff val="-5535"/>
                <a:lumOff val="441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>
              <a:latin typeface="微软雅黑"/>
              <a:ea typeface="微软雅黑"/>
              <a:cs typeface="微软雅黑"/>
            </a:rPr>
            <a:t>设计产品</a:t>
          </a:r>
          <a:endParaRPr lang="zh-CN" altLang="en-US" sz="3000" kern="1200" dirty="0">
            <a:latin typeface="微软雅黑"/>
            <a:ea typeface="微软雅黑"/>
            <a:cs typeface="微软雅黑"/>
          </a:endParaRPr>
        </a:p>
      </dsp:txBody>
      <dsp:txXfrm>
        <a:off x="3176690" y="3174885"/>
        <a:ext cx="1775198" cy="842046"/>
      </dsp:txXfrm>
    </dsp:sp>
    <dsp:sp modelId="{71BEE34C-D472-5C45-9813-212E7E6BA0AC}">
      <dsp:nvSpPr>
        <dsp:cNvPr id="0" name=""/>
        <dsp:cNvSpPr/>
      </dsp:nvSpPr>
      <dsp:spPr>
        <a:xfrm>
          <a:off x="1098558" y="3129332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7199109"/>
                <a:satOff val="-8303"/>
                <a:lumOff val="6617"/>
                <a:alphaOff val="0"/>
                <a:shade val="51000"/>
                <a:satMod val="130000"/>
              </a:schemeClr>
            </a:gs>
            <a:gs pos="80000">
              <a:schemeClr val="accent4">
                <a:hueOff val="7199109"/>
                <a:satOff val="-8303"/>
                <a:lumOff val="6617"/>
                <a:alphaOff val="0"/>
                <a:shade val="93000"/>
                <a:satMod val="130000"/>
              </a:schemeClr>
            </a:gs>
            <a:gs pos="100000">
              <a:schemeClr val="accent4">
                <a:hueOff val="7199109"/>
                <a:satOff val="-8303"/>
                <a:lumOff val="661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>
              <a:latin typeface="微软雅黑"/>
              <a:ea typeface="微软雅黑"/>
              <a:cs typeface="微软雅黑"/>
            </a:rPr>
            <a:t>开发产品</a:t>
          </a:r>
          <a:endParaRPr lang="zh-CN" altLang="en-US" sz="3000" kern="1200" dirty="0">
            <a:latin typeface="微软雅黑"/>
            <a:ea typeface="微软雅黑"/>
            <a:cs typeface="微软雅黑"/>
          </a:endParaRPr>
        </a:p>
      </dsp:txBody>
      <dsp:txXfrm>
        <a:off x="1144111" y="3174885"/>
        <a:ext cx="1775198" cy="842046"/>
      </dsp:txXfrm>
    </dsp:sp>
    <dsp:sp modelId="{F027A39A-CB54-E14B-9A2A-1260C050254D}">
      <dsp:nvSpPr>
        <dsp:cNvPr id="0" name=""/>
        <dsp:cNvSpPr/>
      </dsp:nvSpPr>
      <dsp:spPr>
        <a:xfrm>
          <a:off x="470456" y="1196235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9598812"/>
                <a:satOff val="-11070"/>
                <a:lumOff val="8823"/>
                <a:alphaOff val="0"/>
                <a:shade val="51000"/>
                <a:satMod val="130000"/>
              </a:schemeClr>
            </a:gs>
            <a:gs pos="80000">
              <a:schemeClr val="accent4">
                <a:hueOff val="9598812"/>
                <a:satOff val="-11070"/>
                <a:lumOff val="8823"/>
                <a:alphaOff val="0"/>
                <a:shade val="93000"/>
                <a:satMod val="130000"/>
              </a:schemeClr>
            </a:gs>
            <a:gs pos="100000">
              <a:schemeClr val="accent4">
                <a:hueOff val="9598812"/>
                <a:satOff val="-11070"/>
                <a:lumOff val="882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>
              <a:latin typeface="微软雅黑"/>
              <a:ea typeface="微软雅黑"/>
              <a:cs typeface="微软雅黑"/>
            </a:rPr>
            <a:t>发布产品</a:t>
          </a:r>
          <a:endParaRPr lang="zh-CN" altLang="en-US" sz="3000" kern="1200" dirty="0">
            <a:latin typeface="微软雅黑"/>
            <a:ea typeface="微软雅黑"/>
            <a:cs typeface="微软雅黑"/>
          </a:endParaRPr>
        </a:p>
      </dsp:txBody>
      <dsp:txXfrm>
        <a:off x="516009" y="1241788"/>
        <a:ext cx="1775198" cy="8420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34329B-D963-DB48-8D2D-A3344422D0C7}">
      <dsp:nvSpPr>
        <dsp:cNvPr id="0" name=""/>
        <dsp:cNvSpPr/>
      </dsp:nvSpPr>
      <dsp:spPr>
        <a:xfrm>
          <a:off x="2155507" y="2277603"/>
          <a:ext cx="1784985" cy="1784985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300" kern="1200" dirty="0" smtClean="0">
              <a:latin typeface="微软雅黑"/>
              <a:ea typeface="微软雅黑"/>
              <a:cs typeface="微软雅黑"/>
            </a:rPr>
            <a:t>发现需求</a:t>
          </a:r>
          <a:endParaRPr lang="zh-CN" altLang="en-US" sz="4300" kern="1200" dirty="0">
            <a:latin typeface="微软雅黑"/>
            <a:ea typeface="微软雅黑"/>
            <a:cs typeface="微软雅黑"/>
          </a:endParaRPr>
        </a:p>
      </dsp:txBody>
      <dsp:txXfrm>
        <a:off x="2416912" y="2539008"/>
        <a:ext cx="1262175" cy="1262175"/>
      </dsp:txXfrm>
    </dsp:sp>
    <dsp:sp modelId="{E6659118-31AD-EB4B-875E-3EAA07B4AB76}">
      <dsp:nvSpPr>
        <dsp:cNvPr id="0" name=""/>
        <dsp:cNvSpPr/>
      </dsp:nvSpPr>
      <dsp:spPr>
        <a:xfrm rot="12900000">
          <a:off x="871449" y="1920360"/>
          <a:ext cx="1510013" cy="50872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A2D4DE-B87B-0743-888A-BED3C1BBE772}">
      <dsp:nvSpPr>
        <dsp:cNvPr id="0" name=""/>
        <dsp:cNvSpPr/>
      </dsp:nvSpPr>
      <dsp:spPr>
        <a:xfrm>
          <a:off x="160123" y="1063372"/>
          <a:ext cx="1695735" cy="13565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>
              <a:latin typeface="微软雅黑"/>
              <a:ea typeface="微软雅黑"/>
              <a:cs typeface="微软雅黑"/>
            </a:rPr>
            <a:t>环境分析</a:t>
          </a:r>
          <a:endParaRPr lang="zh-CN" altLang="en-US" sz="4000" kern="1200" dirty="0">
            <a:latin typeface="微软雅黑"/>
            <a:ea typeface="微软雅黑"/>
            <a:cs typeface="微软雅黑"/>
          </a:endParaRPr>
        </a:p>
      </dsp:txBody>
      <dsp:txXfrm>
        <a:off x="199856" y="1103105"/>
        <a:ext cx="1616269" cy="1277122"/>
      </dsp:txXfrm>
    </dsp:sp>
    <dsp:sp modelId="{3CD2BD2B-D4AE-9144-9FC5-51253CC22C93}">
      <dsp:nvSpPr>
        <dsp:cNvPr id="0" name=""/>
        <dsp:cNvSpPr/>
      </dsp:nvSpPr>
      <dsp:spPr>
        <a:xfrm rot="16200000">
          <a:off x="2292993" y="1180352"/>
          <a:ext cx="1510013" cy="50872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4799406"/>
                <a:satOff val="-5535"/>
                <a:lumOff val="4412"/>
                <a:alphaOff val="0"/>
                <a:shade val="51000"/>
                <a:satMod val="130000"/>
              </a:schemeClr>
            </a:gs>
            <a:gs pos="80000">
              <a:schemeClr val="accent4">
                <a:hueOff val="4799406"/>
                <a:satOff val="-5535"/>
                <a:lumOff val="4412"/>
                <a:alphaOff val="0"/>
                <a:shade val="93000"/>
                <a:satMod val="130000"/>
              </a:schemeClr>
            </a:gs>
            <a:gs pos="100000">
              <a:schemeClr val="accent4">
                <a:hueOff val="4799406"/>
                <a:satOff val="-5535"/>
                <a:lumOff val="441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38908A-6115-664A-81AA-2C680AF8EE1F}">
      <dsp:nvSpPr>
        <dsp:cNvPr id="0" name=""/>
        <dsp:cNvSpPr/>
      </dsp:nvSpPr>
      <dsp:spPr>
        <a:xfrm>
          <a:off x="2200132" y="1411"/>
          <a:ext cx="1695735" cy="13565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4799406"/>
                <a:satOff val="-5535"/>
                <a:lumOff val="4412"/>
                <a:alphaOff val="0"/>
                <a:shade val="51000"/>
                <a:satMod val="130000"/>
              </a:schemeClr>
            </a:gs>
            <a:gs pos="80000">
              <a:schemeClr val="accent4">
                <a:hueOff val="4799406"/>
                <a:satOff val="-5535"/>
                <a:lumOff val="4412"/>
                <a:alphaOff val="0"/>
                <a:shade val="93000"/>
                <a:satMod val="130000"/>
              </a:schemeClr>
            </a:gs>
            <a:gs pos="100000">
              <a:schemeClr val="accent4">
                <a:hueOff val="4799406"/>
                <a:satOff val="-5535"/>
                <a:lumOff val="441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>
              <a:latin typeface="微软雅黑"/>
              <a:ea typeface="微软雅黑"/>
              <a:cs typeface="微软雅黑"/>
            </a:rPr>
            <a:t>数据挖掘</a:t>
          </a:r>
          <a:endParaRPr lang="zh-CN" altLang="en-US" sz="4000" kern="1200" dirty="0">
            <a:latin typeface="微软雅黑"/>
            <a:ea typeface="微软雅黑"/>
            <a:cs typeface="微软雅黑"/>
          </a:endParaRPr>
        </a:p>
      </dsp:txBody>
      <dsp:txXfrm>
        <a:off x="2239865" y="41144"/>
        <a:ext cx="1616269" cy="1277122"/>
      </dsp:txXfrm>
    </dsp:sp>
    <dsp:sp modelId="{91857793-CD88-2245-A664-E3501F04FAB1}">
      <dsp:nvSpPr>
        <dsp:cNvPr id="0" name=""/>
        <dsp:cNvSpPr/>
      </dsp:nvSpPr>
      <dsp:spPr>
        <a:xfrm rot="19500000">
          <a:off x="3714536" y="1920360"/>
          <a:ext cx="1510013" cy="50872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9598812"/>
                <a:satOff val="-11070"/>
                <a:lumOff val="8823"/>
                <a:alphaOff val="0"/>
                <a:shade val="51000"/>
                <a:satMod val="130000"/>
              </a:schemeClr>
            </a:gs>
            <a:gs pos="80000">
              <a:schemeClr val="accent4">
                <a:hueOff val="9598812"/>
                <a:satOff val="-11070"/>
                <a:lumOff val="8823"/>
                <a:alphaOff val="0"/>
                <a:shade val="93000"/>
                <a:satMod val="130000"/>
              </a:schemeClr>
            </a:gs>
            <a:gs pos="100000">
              <a:schemeClr val="accent4">
                <a:hueOff val="9598812"/>
                <a:satOff val="-11070"/>
                <a:lumOff val="882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8DB153-4383-0C44-A973-1591E7C1CD9B}">
      <dsp:nvSpPr>
        <dsp:cNvPr id="0" name=""/>
        <dsp:cNvSpPr/>
      </dsp:nvSpPr>
      <dsp:spPr>
        <a:xfrm>
          <a:off x="4240140" y="1063372"/>
          <a:ext cx="1695735" cy="13565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9598812"/>
                <a:satOff val="-11070"/>
                <a:lumOff val="8823"/>
                <a:alphaOff val="0"/>
                <a:shade val="51000"/>
                <a:satMod val="130000"/>
              </a:schemeClr>
            </a:gs>
            <a:gs pos="80000">
              <a:schemeClr val="accent4">
                <a:hueOff val="9598812"/>
                <a:satOff val="-11070"/>
                <a:lumOff val="8823"/>
                <a:alphaOff val="0"/>
                <a:shade val="93000"/>
                <a:satMod val="130000"/>
              </a:schemeClr>
            </a:gs>
            <a:gs pos="100000">
              <a:schemeClr val="accent4">
                <a:hueOff val="9598812"/>
                <a:satOff val="-11070"/>
                <a:lumOff val="882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>
              <a:latin typeface="微软雅黑"/>
              <a:ea typeface="微软雅黑"/>
              <a:cs typeface="微软雅黑"/>
            </a:rPr>
            <a:t>个人感触</a:t>
          </a:r>
          <a:endParaRPr lang="zh-CN" altLang="en-US" sz="4000" kern="1200" dirty="0">
            <a:latin typeface="微软雅黑"/>
            <a:ea typeface="微软雅黑"/>
            <a:cs typeface="微软雅黑"/>
          </a:endParaRPr>
        </a:p>
      </dsp:txBody>
      <dsp:txXfrm>
        <a:off x="4279873" y="1103105"/>
        <a:ext cx="1616269" cy="12771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44C63-1FAF-484F-931D-6517A9BF1EA5}">
      <dsp:nvSpPr>
        <dsp:cNvPr id="0" name=""/>
        <dsp:cNvSpPr/>
      </dsp:nvSpPr>
      <dsp:spPr>
        <a:xfrm>
          <a:off x="1020730" y="-22083"/>
          <a:ext cx="4054539" cy="4054539"/>
        </a:xfrm>
        <a:prstGeom prst="circularArrow">
          <a:avLst>
            <a:gd name="adj1" fmla="val 5544"/>
            <a:gd name="adj2" fmla="val 330680"/>
            <a:gd name="adj3" fmla="val 13815233"/>
            <a:gd name="adj4" fmla="val 17362087"/>
            <a:gd name="adj5" fmla="val 5757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AA0C82A-18AC-674B-B9EC-5212E509383F}">
      <dsp:nvSpPr>
        <dsp:cNvPr id="0" name=""/>
        <dsp:cNvSpPr/>
      </dsp:nvSpPr>
      <dsp:spPr>
        <a:xfrm>
          <a:off x="2114847" y="1515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latin typeface="微软雅黑"/>
              <a:ea typeface="微软雅黑"/>
              <a:cs typeface="微软雅黑"/>
            </a:rPr>
            <a:t>圈定主题</a:t>
          </a:r>
          <a:endParaRPr lang="zh-CN" altLang="en-US" sz="2300" kern="1200" dirty="0">
            <a:latin typeface="微软雅黑"/>
            <a:ea typeface="微软雅黑"/>
            <a:cs typeface="微软雅黑"/>
          </a:endParaRPr>
        </a:p>
      </dsp:txBody>
      <dsp:txXfrm>
        <a:off x="2160400" y="47068"/>
        <a:ext cx="1775198" cy="842046"/>
      </dsp:txXfrm>
    </dsp:sp>
    <dsp:sp modelId="{2351754F-F3C4-8943-BD8D-BA072E00CFA2}">
      <dsp:nvSpPr>
        <dsp:cNvPr id="0" name=""/>
        <dsp:cNvSpPr/>
      </dsp:nvSpPr>
      <dsp:spPr>
        <a:xfrm>
          <a:off x="3759238" y="1196235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2399703"/>
                <a:satOff val="-2768"/>
                <a:lumOff val="2206"/>
                <a:alphaOff val="0"/>
                <a:shade val="51000"/>
                <a:satMod val="130000"/>
              </a:schemeClr>
            </a:gs>
            <a:gs pos="80000">
              <a:schemeClr val="accent4">
                <a:hueOff val="2399703"/>
                <a:satOff val="-2768"/>
                <a:lumOff val="2206"/>
                <a:alphaOff val="0"/>
                <a:shade val="93000"/>
                <a:satMod val="130000"/>
              </a:schemeClr>
            </a:gs>
            <a:gs pos="100000">
              <a:schemeClr val="accent4">
                <a:hueOff val="2399703"/>
                <a:satOff val="-2768"/>
                <a:lumOff val="220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latin typeface="微软雅黑"/>
              <a:ea typeface="微软雅黑"/>
              <a:cs typeface="微软雅黑"/>
            </a:rPr>
            <a:t>保持记录</a:t>
          </a:r>
          <a:endParaRPr lang="zh-CN" altLang="en-US" sz="2300" kern="1200" dirty="0">
            <a:latin typeface="微软雅黑"/>
            <a:ea typeface="微软雅黑"/>
            <a:cs typeface="微软雅黑"/>
          </a:endParaRPr>
        </a:p>
      </dsp:txBody>
      <dsp:txXfrm>
        <a:off x="3804791" y="1241788"/>
        <a:ext cx="1775198" cy="842046"/>
      </dsp:txXfrm>
    </dsp:sp>
    <dsp:sp modelId="{502DE5CD-09C9-9044-B495-21572C4EDCDE}">
      <dsp:nvSpPr>
        <dsp:cNvPr id="0" name=""/>
        <dsp:cNvSpPr/>
      </dsp:nvSpPr>
      <dsp:spPr>
        <a:xfrm>
          <a:off x="3131137" y="3129332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4799406"/>
                <a:satOff val="-5535"/>
                <a:lumOff val="4412"/>
                <a:alphaOff val="0"/>
                <a:shade val="51000"/>
                <a:satMod val="130000"/>
              </a:schemeClr>
            </a:gs>
            <a:gs pos="80000">
              <a:schemeClr val="accent4">
                <a:hueOff val="4799406"/>
                <a:satOff val="-5535"/>
                <a:lumOff val="4412"/>
                <a:alphaOff val="0"/>
                <a:shade val="93000"/>
                <a:satMod val="130000"/>
              </a:schemeClr>
            </a:gs>
            <a:gs pos="100000">
              <a:schemeClr val="accent4">
                <a:hueOff val="4799406"/>
                <a:satOff val="-5535"/>
                <a:lumOff val="441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latin typeface="微软雅黑"/>
              <a:ea typeface="微软雅黑"/>
              <a:cs typeface="微软雅黑"/>
            </a:rPr>
            <a:t>会议流程控制</a:t>
          </a:r>
          <a:endParaRPr lang="zh-CN" altLang="en-US" sz="2300" kern="1200" dirty="0">
            <a:latin typeface="微软雅黑"/>
            <a:ea typeface="微软雅黑"/>
            <a:cs typeface="微软雅黑"/>
          </a:endParaRPr>
        </a:p>
      </dsp:txBody>
      <dsp:txXfrm>
        <a:off x="3176690" y="3174885"/>
        <a:ext cx="1775198" cy="842046"/>
      </dsp:txXfrm>
    </dsp:sp>
    <dsp:sp modelId="{96E39163-747A-314E-8833-55BF43DDC1DD}">
      <dsp:nvSpPr>
        <dsp:cNvPr id="0" name=""/>
        <dsp:cNvSpPr/>
      </dsp:nvSpPr>
      <dsp:spPr>
        <a:xfrm>
          <a:off x="1098558" y="3129332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7199109"/>
                <a:satOff val="-8303"/>
                <a:lumOff val="6617"/>
                <a:alphaOff val="0"/>
                <a:shade val="51000"/>
                <a:satMod val="130000"/>
              </a:schemeClr>
            </a:gs>
            <a:gs pos="80000">
              <a:schemeClr val="accent4">
                <a:hueOff val="7199109"/>
                <a:satOff val="-8303"/>
                <a:lumOff val="6617"/>
                <a:alphaOff val="0"/>
                <a:shade val="93000"/>
                <a:satMod val="130000"/>
              </a:schemeClr>
            </a:gs>
            <a:gs pos="100000">
              <a:schemeClr val="accent4">
                <a:hueOff val="7199109"/>
                <a:satOff val="-8303"/>
                <a:lumOff val="661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latin typeface="微软雅黑"/>
              <a:ea typeface="微软雅黑"/>
              <a:cs typeface="微软雅黑"/>
            </a:rPr>
            <a:t>选择会议形式</a:t>
          </a:r>
          <a:endParaRPr lang="zh-CN" altLang="en-US" sz="2300" kern="1200" dirty="0">
            <a:latin typeface="微软雅黑"/>
            <a:ea typeface="微软雅黑"/>
            <a:cs typeface="微软雅黑"/>
          </a:endParaRPr>
        </a:p>
      </dsp:txBody>
      <dsp:txXfrm>
        <a:off x="1144111" y="3174885"/>
        <a:ext cx="1775198" cy="842046"/>
      </dsp:txXfrm>
    </dsp:sp>
    <dsp:sp modelId="{EA339ACA-1448-524A-8A83-1C5624C33A84}">
      <dsp:nvSpPr>
        <dsp:cNvPr id="0" name=""/>
        <dsp:cNvSpPr/>
      </dsp:nvSpPr>
      <dsp:spPr>
        <a:xfrm>
          <a:off x="470456" y="1196235"/>
          <a:ext cx="1866304" cy="933152"/>
        </a:xfrm>
        <a:prstGeom prst="roundRect">
          <a:avLst/>
        </a:prstGeom>
        <a:gradFill rotWithShape="0">
          <a:gsLst>
            <a:gs pos="0">
              <a:schemeClr val="accent4">
                <a:hueOff val="9598812"/>
                <a:satOff val="-11070"/>
                <a:lumOff val="8823"/>
                <a:alphaOff val="0"/>
                <a:shade val="51000"/>
                <a:satMod val="130000"/>
              </a:schemeClr>
            </a:gs>
            <a:gs pos="80000">
              <a:schemeClr val="accent4">
                <a:hueOff val="9598812"/>
                <a:satOff val="-11070"/>
                <a:lumOff val="8823"/>
                <a:alphaOff val="0"/>
                <a:shade val="93000"/>
                <a:satMod val="130000"/>
              </a:schemeClr>
            </a:gs>
            <a:gs pos="100000">
              <a:schemeClr val="accent4">
                <a:hueOff val="9598812"/>
                <a:satOff val="-11070"/>
                <a:lumOff val="882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latin typeface="微软雅黑"/>
              <a:ea typeface="微软雅黑"/>
              <a:cs typeface="微软雅黑"/>
            </a:rPr>
            <a:t>总结会议结果</a:t>
          </a:r>
          <a:endParaRPr lang="zh-CN" altLang="en-US" sz="2300" kern="1200" dirty="0">
            <a:latin typeface="微软雅黑"/>
            <a:ea typeface="微软雅黑"/>
            <a:cs typeface="微软雅黑"/>
          </a:endParaRPr>
        </a:p>
      </dsp:txBody>
      <dsp:txXfrm>
        <a:off x="516009" y="1241788"/>
        <a:ext cx="1775198" cy="842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CCE697-A24D-244D-9F0B-2F367D469405}" type="datetimeFigureOut">
              <a:rPr kumimoji="1" lang="zh-CN" altLang="en-US" smtClean="0"/>
              <a:t>15/1/26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2FCE4-754F-CA4A-A6A5-340652A223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52947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利基市场，英文是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niche market,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中文就是那些高度专门化的需求市场。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市场利基指市场利基者通过专业化经营而获取更多的利润。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菲利普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·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科特勒在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《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营销管理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》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中给利基下的定义为：利基是更窄地确定某些群体，这是一个小市场并且它的需要没有被服务好，或者说 “ 有获取利益的基础 ” 。通过对市场的细分，企业集中力量于某个特定的目标市场，或严格针对一个细分市场，或重点经营一个产品和服务，创造出产品和服务优势。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2FCE4-754F-CA4A-A6A5-340652A22336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507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种子期：冷启动</a:t>
            </a:r>
            <a:r>
              <a:rPr lang="zh-CN" altLang="zh-CN" dirty="0" smtClean="0"/>
              <a:t>，</a:t>
            </a:r>
            <a:r>
              <a:rPr lang="zh-CN" altLang="en-US" dirty="0" smtClean="0"/>
              <a:t>或者叫天使期：天使用户阶段</a:t>
            </a:r>
            <a:endParaRPr lang="en-US" altLang="zh-CN" dirty="0" smtClean="0"/>
          </a:p>
          <a:p>
            <a:r>
              <a:rPr lang="zh-CN" altLang="en-US" dirty="0" smtClean="0"/>
              <a:t>成长期：早期用户阶段</a:t>
            </a:r>
            <a:endParaRPr lang="en-US" altLang="zh-CN" dirty="0" smtClean="0"/>
          </a:p>
          <a:p>
            <a:r>
              <a:rPr lang="zh-CN" altLang="en-US" dirty="0" smtClean="0"/>
              <a:t>成熟期：</a:t>
            </a:r>
            <a:endParaRPr lang="en-US" altLang="zh-CN" dirty="0" smtClean="0"/>
          </a:p>
          <a:p>
            <a:r>
              <a:rPr lang="zh-CN" altLang="en-US" dirty="0" smtClean="0"/>
              <a:t>衰退期：</a:t>
            </a:r>
            <a:endParaRPr lang="en-US" altLang="zh-CN" dirty="0" smtClean="0"/>
          </a:p>
          <a:p>
            <a:endParaRPr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2FCE4-754F-CA4A-A6A5-340652A22336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3143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可以看看摩尔的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跨越鸿沟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2FCE4-754F-CA4A-A6A5-340652A22336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7337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charset="2"/>
              <a:buChar char="l"/>
            </a:pPr>
            <a:r>
              <a:rPr lang="zh-CN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圈定主题。会议组织者需要在头脑风暴开始前先圈定一个范围，避免太多和主题无关的想法充斥着会议，甚至把头脑风暴会变成了闲聊茶话会。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>
              <a:buFont typeface="Wingdings" charset="2"/>
              <a:buChar char="l"/>
            </a:pPr>
            <a:r>
              <a:rPr lang="zh-CN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 轻松舒适的环境。传统的会议不同，头脑风暴并非需要正襟危坐，一本正经地讨论问题。为了让参会者更好地投入到头脑风暴中，贡献更多的点子，头脑风暴会议一般会选择比较轻松舒适的环境，让参会者放松大脑，这样更容易产生有价值的想法。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>
              <a:buFont typeface="Wingdings" charset="2"/>
              <a:buChar char="l"/>
            </a:pPr>
            <a:r>
              <a:rPr lang="zh-CN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保持记录。在进行头脑风暴的时候，一定要有一个人进行记录，不管想法好坏都应该先进行记录，方便会议后期进行筛选和讨论。记录者可以是会议组织者，也可以专门安排一个人来进行记录。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>
              <a:buFont typeface="Wingdings" charset="2"/>
              <a:buChar char="l"/>
            </a:pPr>
            <a:r>
              <a:rPr lang="zh-CN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会议流程控制。所有会议都有相应的流程，虽然头脑风暴更加轻松随意，但别忘记了会议的目标。因此，会议组织者一定要控制好时间，及时把天马行空讨论的参会者拉回到现实中，进入下一个流程。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>
              <a:buFont typeface="Wingdings" charset="2"/>
              <a:buChar char="l"/>
            </a:pPr>
            <a:r>
              <a:rPr lang="zh-CN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选择会议的形式。头脑风暴有许多会议形式可以参考。比如，大家闲坐在一起进行闲聊，或者是大家围绕一个话题轮流发言。有的时候，产品经理也可以先通过邮件的方式征集大家的想法，然后在会议上再统一讨论。</a:t>
            </a:r>
            <a:endParaRPr kumimoji="1" lang="zh-CN" altLang="en-US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2FCE4-754F-CA4A-A6A5-340652A22336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90538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1200" dirty="0" smtClean="0"/>
              <a:t> </a:t>
            </a:r>
            <a:endParaRPr lang="zh-CN" altLang="zh-CN" sz="1200" dirty="0" smtClean="0"/>
          </a:p>
          <a:p>
            <a:pPr marL="0" indent="0">
              <a:buNone/>
            </a:pPr>
            <a:r>
              <a:rPr lang="zh-CN" altLang="zh-CN" sz="1200" dirty="0" smtClean="0"/>
              <a:t>● 追求数量。在日常讨论中，时常会出现这样一种情形：大部分人都面面相觑，不愿意抛砖引玉，担心自己的想法会被他人耻笑，或者是担心自己的想法不够完善而缺乏认可。这会大大减弱头脑风暴的作用。头脑风暴的创立者奥斯本坚持认为，对任何想法的评价不管是积极的还是消极的，都应该放到后面处理。对于头脑风暴会议而言，最关键的问题是先抛出一大堆的想法，从量变引发质变的原则来看，更多的想法才有可能产生更多有质量的想法。因此，会议组织者在会议过程中要引导其他人参与到头脑风暴中，避免对想法有太多的评价，而应该像一个机器人一样自动记录所有的想法。毕竟，很多时候，那些看起来愚蠢的想法并不一定愚蠢，只不过未被人意识到价值而已。</a:t>
            </a:r>
          </a:p>
          <a:p>
            <a:pPr marL="0" indent="0">
              <a:buNone/>
            </a:pPr>
            <a:r>
              <a:rPr lang="en-US" altLang="zh-CN" sz="1200" dirty="0" smtClean="0"/>
              <a:t> </a:t>
            </a:r>
            <a:endParaRPr lang="zh-CN" altLang="zh-CN" sz="1200" dirty="0" smtClean="0"/>
          </a:p>
          <a:p>
            <a:pPr marL="0" indent="0">
              <a:buNone/>
            </a:pPr>
            <a:r>
              <a:rPr lang="zh-CN" altLang="zh-CN" sz="1200" dirty="0" smtClean="0"/>
              <a:t>● 禁止批评。头脑风暴会议的前期目标是收集尽可能多的想法，而批评不仅会占用头脑风暴的时间，也会让其他参会者更谨慎地发言，影响头脑风暴的会议质量。因此在一开始，会议的组织者就需要向所有人说明会议规则，让所有人都抛弃顾虑，大胆地提出自己的想法，让想法与想法碰撞，产生更多的想法。</a:t>
            </a:r>
          </a:p>
          <a:p>
            <a:pPr marL="0" indent="0">
              <a:buNone/>
            </a:pPr>
            <a:r>
              <a:rPr lang="en-US" altLang="zh-CN" sz="1200" dirty="0" smtClean="0"/>
              <a:t> </a:t>
            </a:r>
            <a:endParaRPr lang="zh-CN" altLang="zh-CN" sz="1200" dirty="0" smtClean="0"/>
          </a:p>
          <a:p>
            <a:pPr marL="0" indent="0">
              <a:buNone/>
            </a:pPr>
            <a:r>
              <a:rPr lang="zh-CN" altLang="zh-CN" sz="1200" dirty="0" smtClean="0"/>
              <a:t>● 提倡独特的想法。按照奥斯本的观点，头脑风暴的时候想法越疯狂越好，参与头脑风暴的人可以尽情发挥想象，提出一些好玩的想法。但值得注意的是，每个人的想法都应该是经过简单思考的，并非是不假思索的想法。为了避免太多不相关、没有价值的想法充斥会议，参会者要确保自己的想法有讨论的价值。而会议组织者可以考虑在会议开始前，通过其</a:t>
            </a:r>
          </a:p>
          <a:p>
            <a:pPr marL="0" indent="0">
              <a:buNone/>
            </a:pPr>
            <a:r>
              <a:rPr lang="zh-CN" altLang="zh-CN" sz="1200" dirty="0" smtClean="0"/>
              <a:t>他方法先征集对应的想法，筛选一轮后再拿到会议上讨论。</a:t>
            </a:r>
          </a:p>
          <a:p>
            <a:pPr marL="0" indent="0">
              <a:buNone/>
            </a:pPr>
            <a:r>
              <a:rPr lang="zh-CN" altLang="zh-CN" sz="1200" dirty="0" smtClean="0"/>
              <a:t>● 综合并改善设想。多个好想法常常能融合成一个更棒的设想。在会议进行过程中，常常出现这样一种场景：</a:t>
            </a:r>
            <a:r>
              <a:rPr lang="en-US" altLang="zh-CN" sz="1200" dirty="0" smtClean="0"/>
              <a:t>A</a:t>
            </a:r>
            <a:r>
              <a:rPr lang="zh-CN" altLang="zh-CN" sz="1200" dirty="0" smtClean="0"/>
              <a:t>提出的想法激发了其他人的大脑，他们在</a:t>
            </a:r>
            <a:r>
              <a:rPr lang="en-US" altLang="zh-CN" sz="1200" dirty="0" smtClean="0"/>
              <a:t>A</a:t>
            </a:r>
            <a:r>
              <a:rPr lang="zh-CN" altLang="zh-CN" sz="1200" dirty="0" smtClean="0"/>
              <a:t>的方案上进行改造，得出更多的想法。这种场景可以认为是想法</a:t>
            </a:r>
            <a:r>
              <a:rPr lang="en-US" altLang="zh-CN" sz="1200" dirty="0" smtClean="0"/>
              <a:t>A</a:t>
            </a:r>
            <a:r>
              <a:rPr lang="zh-CN" altLang="zh-CN" sz="1200" dirty="0" smtClean="0"/>
              <a:t>的延伸，会议记录者可以把此类“改造”的想法放在想法</a:t>
            </a:r>
            <a:r>
              <a:rPr lang="en-US" altLang="zh-CN" sz="1200" dirty="0" smtClean="0"/>
              <a:t>A</a:t>
            </a:r>
            <a:r>
              <a:rPr lang="zh-CN" altLang="zh-CN" sz="1200" dirty="0" smtClean="0"/>
              <a:t>下面，方便后续讨论；而会议组织者也可以推动其他人往其他方向继续延伸，保证覆盖大部分的场景，充分调动参会者的思维。</a:t>
            </a:r>
          </a:p>
          <a:p>
            <a:pPr marL="0" indent="0">
              <a:buNone/>
            </a:pPr>
            <a:endParaRPr kumimoji="1" lang="zh-CN" altLang="en-US" sz="1200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2FCE4-754F-CA4A-A6A5-340652A22336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0618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2FCE4-754F-CA4A-A6A5-340652A22336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9575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有一个有趣的故事可以分享。当年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Sony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引入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Boom Box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的概念时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他们召集 了一些潜在的消费者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组成焦点小组来讨论这个新产品应该是什么颜色的。当时 有两种选择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黑色或者黄色。经过一番深入地讨论之后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用户一致认为消费者更 喜欢黄色的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Box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 </a:t>
            </a:r>
            <a:endParaRPr lang="zh-CN" altLang="en-US" dirty="0" smtClean="0"/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先打断这个故事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如果各位是产品经理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这个时候你是否就可以把这个用户 调研结果拿来作为一个说服老板的理由了呢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这就是把用户研究当成寻找论据的 问题。大多数时候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用户所表达的和他们真正想要的不一定是同样的东西。 那个故事的结尾很有趣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主办方为了感谢这群用户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允许他们带走一台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Boom Box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。让人震惊的是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这群用户都不约而同地选择了黑色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而不是他们之前口口 声称的黄色。 </a:t>
            </a:r>
            <a:endParaRPr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2FCE4-754F-CA4A-A6A5-340652A22336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1163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1036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580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1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2775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20998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2948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892969" y="2268141"/>
            <a:ext cx="7358063" cy="232171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FFFFFF"/>
                </a:solidFill>
              </a:rPr>
              <a:t>标题文本</a:t>
            </a:r>
          </a:p>
        </p:txBody>
      </p:sp>
    </p:spTree>
    <p:extLst>
      <p:ext uri="{BB962C8B-B14F-4D97-AF65-F5344CB8AC3E}">
        <p14:creationId xmlns:p14="http://schemas.microsoft.com/office/powerpoint/2010/main" val="2908941400"/>
      </p:ext>
    </p:extLst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7926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203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23851" y="249767"/>
            <a:ext cx="390842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defRPr/>
            </a:pPr>
            <a:r>
              <a:rPr lang="en-US" altLang="zh-CN" sz="30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QQ</a:t>
            </a:r>
            <a:r>
              <a:rPr lang="zh-CN" altLang="en-US" sz="30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同时在线突破两亿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6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7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8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24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519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0768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177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598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将图片拖动到占位符，或单击添加图标</a:t>
            </a:r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84145A92-6627-45DD-9415-3B9FDB998D38}" type="datetimeFigureOut">
              <a:rPr lang="zh-CN" altLang="en-US" smtClean="0"/>
              <a:t>15/1/26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fld id="{BAF25E60-8C4F-46DF-BAC4-93F31BF5C4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29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3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3.xml"/><Relationship Id="rId2" Type="http://schemas.openxmlformats.org/officeDocument/2006/relationships/diagramData" Target="../diagrams/data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514599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如何做产品？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838944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@</a:t>
            </a: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胡澈（</a:t>
            </a:r>
            <a:r>
              <a:rPr lang="en-US" altLang="zh-CN" dirty="0" err="1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ihuche</a:t>
            </a: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）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8115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互联网产品如何诞生？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2190964582"/>
              </p:ext>
            </p:extLst>
          </p:nvPr>
        </p:nvGraphicFramePr>
        <p:xfrm>
          <a:off x="1547664" y="191683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0221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发现需求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1600" y="2204864"/>
            <a:ext cx="2448272" cy="676672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 smtClean="0">
                <a:solidFill>
                  <a:schemeClr val="bg1">
                    <a:lumMod val="65000"/>
                  </a:schemeClr>
                </a:solidFill>
                <a:effectLst/>
                <a:latin typeface="微软雅黑"/>
                <a:ea typeface="微软雅黑"/>
                <a:cs typeface="微软雅黑"/>
              </a:rPr>
              <a:t>需求分为两种：</a:t>
            </a:r>
            <a:endParaRPr lang="en-US" altLang="zh-CN" sz="2400" dirty="0" smtClean="0">
              <a:solidFill>
                <a:schemeClr val="bg1">
                  <a:lumMod val="65000"/>
                </a:schemeClr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99592" y="3140968"/>
            <a:ext cx="2520280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dirty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雪中送</a:t>
            </a:r>
            <a:r>
              <a:rPr lang="zh-CN" altLang="en-US" sz="4400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炭</a:t>
            </a:r>
            <a:endParaRPr lang="en-US" altLang="zh-CN" sz="4400" dirty="0" smtClean="0">
              <a:solidFill>
                <a:schemeClr val="accent6"/>
              </a:solidFill>
              <a:latin typeface="微软雅黑"/>
              <a:ea typeface="微软雅黑"/>
              <a:cs typeface="微软雅黑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（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马斯洛需求金字塔</a:t>
            </a:r>
            <a:r>
              <a:rPr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）</a:t>
            </a:r>
            <a:endParaRPr lang="en-US" altLang="zh-CN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24128" y="3212976"/>
            <a:ext cx="2441694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rgbClr val="E5B440"/>
                </a:solidFill>
                <a:latin typeface="微软雅黑"/>
                <a:ea typeface="微软雅黑"/>
                <a:cs typeface="微软雅黑"/>
              </a:rPr>
              <a:t>锦上添</a:t>
            </a:r>
            <a:r>
              <a:rPr lang="zh-CN" altLang="en-US" sz="4400" dirty="0" smtClean="0">
                <a:solidFill>
                  <a:srgbClr val="E5B440"/>
                </a:solidFill>
                <a:latin typeface="微软雅黑"/>
                <a:ea typeface="微软雅黑"/>
                <a:cs typeface="微软雅黑"/>
              </a:rPr>
              <a:t>花</a:t>
            </a:r>
            <a:endParaRPr lang="en-US" altLang="zh-CN" sz="4400" dirty="0" smtClean="0">
              <a:solidFill>
                <a:srgbClr val="E5B440"/>
              </a:solidFill>
              <a:latin typeface="微软雅黑"/>
              <a:ea typeface="微软雅黑"/>
              <a:cs typeface="微软雅黑"/>
            </a:endParaRPr>
          </a:p>
          <a:p>
            <a:r>
              <a:rPr lang="zh-CN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（</a:t>
            </a:r>
            <a:r>
              <a:rPr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场景化的需求）</a:t>
            </a:r>
            <a:endParaRPr lang="en-US" altLang="zh-CN" sz="44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45333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zh-CN" altLang="en-US" sz="3600" dirty="0" smtClean="0">
                <a:solidFill>
                  <a:schemeClr val="bg1">
                    <a:lumMod val="65000"/>
                  </a:schemeClr>
                </a:solidFill>
                <a:effectLst/>
                <a:latin typeface="微软雅黑"/>
                <a:ea typeface="微软雅黑"/>
                <a:cs typeface="微软雅黑"/>
              </a:rPr>
              <a:t>好奇害死猫</a:t>
            </a:r>
            <a:endParaRPr kumimoji="1" lang="en-US" altLang="zh-CN" sz="3600" dirty="0" smtClean="0">
              <a:solidFill>
                <a:schemeClr val="bg1">
                  <a:lumMod val="65000"/>
                </a:schemeClr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 algn="ctr">
              <a:buNone/>
            </a:pPr>
            <a:endParaRPr kumimoji="1" lang="en-US" altLang="zh-CN" sz="36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 algn="ctr">
              <a:buNone/>
            </a:pPr>
            <a:r>
              <a:rPr kumimoji="1" lang="zh-CN" altLang="en-US" sz="5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不好奇“</a:t>
            </a:r>
            <a:r>
              <a:rPr kumimoji="1" lang="zh-CN" altLang="en-US" sz="5400" dirty="0" smtClean="0">
                <a:solidFill>
                  <a:schemeClr val="accent6"/>
                </a:solidFill>
                <a:effectLst/>
                <a:latin typeface="微软雅黑"/>
                <a:ea typeface="微软雅黑"/>
                <a:cs typeface="微软雅黑"/>
              </a:rPr>
              <a:t>害死</a:t>
            </a:r>
            <a:r>
              <a:rPr kumimoji="1" lang="zh-CN" altLang="en-US" sz="5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”产品经理</a:t>
            </a:r>
            <a:endParaRPr kumimoji="1" lang="zh-CN" altLang="en-US" sz="54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693281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如何发现需求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2969850325"/>
              </p:ext>
            </p:extLst>
          </p:nvPr>
        </p:nvGraphicFramePr>
        <p:xfrm>
          <a:off x="1475656" y="184482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3970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环境分析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大环境的宏观分析</a:t>
            </a:r>
            <a:endParaRPr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en-US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各类市场数据和分析</a:t>
            </a:r>
            <a:endParaRPr lang="en-US" altLang="zh-CN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sz="40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竞争对手</a:t>
            </a:r>
            <a:endParaRPr lang="en-US" altLang="zh-CN" sz="40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en-US" altLang="zh-CN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检验市场的参考对象</a:t>
            </a: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en-US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en-US" altLang="en-US" sz="40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文化潮流</a:t>
            </a:r>
          </a:p>
          <a:p>
            <a:pPr marL="0" indent="0">
              <a:buNone/>
            </a:pPr>
            <a:r>
              <a:rPr lang="en-US" altLang="zh-CN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破坏式创新和渐进式创新</a:t>
            </a: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954083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数据挖掘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2348880"/>
            <a:ext cx="8229600" cy="2692896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用户反馈</a:t>
            </a:r>
            <a:endParaRPr kumimoji="1"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kumimoji="1"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kumimoji="1" lang="en-US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善用大数据平台（微博、百度等）</a:t>
            </a:r>
            <a:endParaRPr kumimoji="1" lang="zh-CN" altLang="en-US" sz="40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405114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个人挖掘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日常生活中的洞见</a:t>
            </a:r>
            <a:endParaRPr kumimoji="1"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kumimoji="1"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kumimoji="1"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日常获取信息带来的思考</a:t>
            </a:r>
            <a:endParaRPr kumimoji="1"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kumimoji="1"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kumimoji="1"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和别人交流获得</a:t>
            </a:r>
            <a:endParaRPr kumimoji="1" lang="zh-CN" altLang="en-US" sz="40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767072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2204864"/>
            <a:ext cx="8229600" cy="2332856"/>
          </a:xfrm>
        </p:spPr>
        <p:txBody>
          <a:bodyPr/>
          <a:lstStyle/>
          <a:p>
            <a:pPr marL="0" indent="0" algn="ctr">
              <a:buNone/>
            </a:pPr>
            <a:r>
              <a:rPr kumimoji="1"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一个生活</a:t>
            </a:r>
            <a:r>
              <a:rPr kumimoji="1" lang="zh-CN" altLang="en-US" sz="4000" dirty="0" smtClean="0">
                <a:solidFill>
                  <a:schemeClr val="accent6"/>
                </a:solidFill>
                <a:effectLst/>
                <a:latin typeface="微软雅黑"/>
                <a:ea typeface="微软雅黑"/>
                <a:cs typeface="微软雅黑"/>
              </a:rPr>
              <a:t>平淡无瘾</a:t>
            </a:r>
            <a:r>
              <a:rPr kumimoji="1"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的产品经理，</a:t>
            </a:r>
            <a:endParaRPr kumimoji="1"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 algn="ctr">
              <a:buNone/>
            </a:pPr>
            <a:r>
              <a:rPr kumimoji="1" lang="en-US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怎么能做出</a:t>
            </a:r>
          </a:p>
          <a:p>
            <a:pPr marL="0" indent="0" algn="ctr">
              <a:buNone/>
            </a:pPr>
            <a:r>
              <a:rPr kumimoji="1" lang="en-US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让人</a:t>
            </a:r>
            <a:r>
              <a:rPr kumimoji="1" lang="en-US" altLang="en-US" sz="4000" dirty="0" smtClean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上瘾甚至感动</a:t>
            </a:r>
            <a:r>
              <a:rPr kumimoji="1" lang="en-US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的产品呢？</a:t>
            </a:r>
          </a:p>
        </p:txBody>
      </p:sp>
    </p:spTree>
    <p:extLst>
      <p:ext uri="{BB962C8B-B14F-4D97-AF65-F5344CB8AC3E}">
        <p14:creationId xmlns:p14="http://schemas.microsoft.com/office/powerpoint/2010/main" val="2082464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找到用户</a:t>
            </a:r>
            <a:r>
              <a:rPr lang="en-US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/>
            </a:r>
            <a:br>
              <a:rPr lang="en-US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</a:br>
            <a:r>
              <a:rPr lang="zh-CN" altLang="en-US" sz="28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（利基市场）</a:t>
            </a:r>
            <a:endParaRPr lang="zh-CN" altLang="en-US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032248"/>
            <a:ext cx="8229600" cy="3701008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为什么要找用户</a:t>
            </a:r>
            <a:endParaRPr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  <a:effectLst/>
                <a:latin typeface="微软雅黑"/>
                <a:ea typeface="微软雅黑"/>
                <a:cs typeface="微软雅黑"/>
              </a:rPr>
              <a:t>产品价值是建立在满足用户价值的基础上</a:t>
            </a:r>
            <a:endParaRPr lang="en-US" altLang="zh-CN" sz="2000" dirty="0" smtClean="0">
              <a:solidFill>
                <a:schemeClr val="bg1">
                  <a:lumMod val="65000"/>
                </a:schemeClr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  <a:effectLst/>
                <a:latin typeface="微软雅黑"/>
                <a:ea typeface="微软雅黑"/>
                <a:cs typeface="微软雅黑"/>
              </a:rPr>
              <a:t>产品成功与否取决于用户是否接受</a:t>
            </a:r>
            <a:endParaRPr lang="en-US" altLang="zh-CN" dirty="0" smtClean="0">
              <a:solidFill>
                <a:schemeClr val="bg1">
                  <a:lumMod val="65000"/>
                </a:schemeClr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sz="40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如何找到用户</a:t>
            </a:r>
            <a:endParaRPr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effectLst/>
                <a:latin typeface="微软雅黑"/>
                <a:ea typeface="微软雅黑"/>
                <a:cs typeface="微软雅黑"/>
              </a:rPr>
              <a:t>不同时期有不同的用户群，需要在不同生命周期寻找用户。</a:t>
            </a:r>
            <a:endParaRPr lang="en-US" altLang="zh-CN" sz="2000" dirty="0">
              <a:solidFill>
                <a:schemeClr val="bg1">
                  <a:lumMod val="65000"/>
                </a:schemeClr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980041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利基市场的特性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855365"/>
            <a:ext cx="8291264" cy="4525963"/>
          </a:xfrm>
        </p:spPr>
        <p:txBody>
          <a:bodyPr>
            <a:noAutofit/>
          </a:bodyPr>
          <a:lstStyle/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狭小的产品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市场，宽广的地域市场</a:t>
            </a: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endParaRPr lang="en-US" altLang="zh-CN" sz="24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具有持续发展的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潜力</a:t>
            </a: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endParaRPr lang="en-US" altLang="zh-CN" sz="24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市场过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小、差异性较大，以至于强大的竞争者对该市场不屑一顾</a:t>
            </a: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endParaRPr lang="zh-CN" altLang="en-US" sz="24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企业所具备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的能力和资源与对这个市场提供优质的产品或服务相称</a:t>
            </a: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endParaRPr lang="en-US" altLang="zh-CN" sz="24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企业已在客户中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建立了良好的品牌声誉，能够以此抵挡强大竞争者的入侵</a:t>
            </a: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endParaRPr lang="zh-CN" altLang="en-US" sz="24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这个行业最好还没有垄断者。</a:t>
            </a:r>
            <a:endParaRPr kumimoji="1" lang="zh-CN" altLang="en-US" sz="24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838417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胡澈是谁？</a:t>
            </a:r>
            <a:br>
              <a:rPr lang="zh-CN" altLang="en-US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</a:b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Shape 42"/>
          <p:cNvSpPr txBox="1">
            <a:spLocks/>
          </p:cNvSpPr>
          <p:nvPr/>
        </p:nvSpPr>
        <p:spPr>
          <a:xfrm>
            <a:off x="952500" y="406400"/>
            <a:ext cx="11099800" cy="2120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endParaRPr lang="zh-CN" altLang="en-US" sz="8000" dirty="0">
              <a:solidFill>
                <a:srgbClr val="000000"/>
              </a:solidFill>
            </a:endParaRPr>
          </a:p>
        </p:txBody>
      </p:sp>
      <p:pic>
        <p:nvPicPr>
          <p:cNvPr id="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04048" y="2132856"/>
            <a:ext cx="3744416" cy="3744417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44"/>
          <p:cNvSpPr/>
          <p:nvPr/>
        </p:nvSpPr>
        <p:spPr>
          <a:xfrm>
            <a:off x="179512" y="2798544"/>
            <a:ext cx="4896544" cy="284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R="457200" lvl="0" algn="just" defTabSz="457200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20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华文细黑"/>
              </a:rPr>
              <a:t>胡澈，真名胡超，2011年凭借微博简历加入腾讯</a:t>
            </a:r>
            <a:r>
              <a:rPr sz="20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华文细黑"/>
              </a:rPr>
              <a:t>做产品</a:t>
            </a:r>
            <a:r>
              <a:rPr sz="20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华文细黑"/>
              </a:rPr>
              <a:t>，曾参与过多个项目，现任职手机QQ产品经理</a:t>
            </a:r>
            <a:r>
              <a:rPr sz="20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华文细黑"/>
              </a:rPr>
              <a:t>。</a:t>
            </a:r>
            <a:endParaRPr lang="en-US" sz="2000" dirty="0" smtClean="0">
              <a:solidFill>
                <a:srgbClr val="FFFFFF"/>
              </a:solidFill>
              <a:latin typeface="微软雅黑"/>
              <a:ea typeface="微软雅黑"/>
              <a:cs typeface="微软雅黑"/>
              <a:sym typeface="华文细黑"/>
            </a:endParaRPr>
          </a:p>
          <a:p>
            <a:pPr marR="457200" lvl="0" algn="just" defTabSz="457200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20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华文细黑"/>
              </a:rPr>
              <a:t>《</a:t>
            </a:r>
            <a:r>
              <a:rPr sz="20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华文细黑"/>
              </a:rPr>
              <a:t>缔造企鹅：产品经理是这样炼成的》作者。</a:t>
            </a:r>
            <a:br>
              <a:rPr sz="20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华文细黑"/>
              </a:rPr>
            </a:br>
            <a:r>
              <a:rPr lang="en-US" sz="20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华文细黑"/>
              </a:rPr>
              <a:t>博客：http://huchao.me</a:t>
            </a:r>
            <a:endParaRPr sz="2000" dirty="0">
              <a:solidFill>
                <a:srgbClr val="FFFFFF"/>
              </a:solidFill>
              <a:latin typeface="微软雅黑"/>
              <a:ea typeface="微软雅黑"/>
              <a:cs typeface="微软雅黑"/>
              <a:sym typeface="华文细黑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868144" y="5949280"/>
            <a:ext cx="2073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加我微信：</a:t>
            </a:r>
            <a:r>
              <a:rPr kumimoji="1" lang="en-US" altLang="zh-CN" dirty="0" err="1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ihuche</a:t>
            </a:r>
            <a:endParaRPr kumimoji="1" lang="zh-CN" altLang="en-US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381200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产品生命周期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628800"/>
            <a:ext cx="71501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095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不同阶段有不同的用户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种子期：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总是尝试新事物的用户</a:t>
            </a:r>
            <a:endParaRPr lang="en-US" altLang="zh-CN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成长期：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意见领袖，愿意传播</a:t>
            </a: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发展期：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核心用户</a:t>
            </a: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成熟期：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泛用户</a:t>
            </a: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衰退期：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保守且不远接受新事物的用户</a:t>
            </a: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930137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为什么崇尚用户价值为依归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商业模式差异</a:t>
            </a:r>
            <a:endParaRPr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</a:t>
            </a:r>
            <a:r>
              <a:rPr lang="zh-CN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</a:t>
            </a:r>
            <a:r>
              <a:rPr lang="en-US" altLang="zh-CN" sz="2400" dirty="0" err="1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toC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，</a:t>
            </a:r>
            <a:r>
              <a:rPr lang="en-US" altLang="zh-CN" sz="2400" dirty="0" err="1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toB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差异大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竞争门槛抬高</a:t>
            </a:r>
            <a:endParaRPr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技术壁垒和产品壁垒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核心竞争力</a:t>
            </a:r>
            <a:endParaRPr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产品差异化</a:t>
            </a:r>
          </a:p>
        </p:txBody>
      </p:sp>
    </p:spTree>
    <p:extLst>
      <p:ext uri="{BB962C8B-B14F-4D97-AF65-F5344CB8AC3E}">
        <p14:creationId xmlns:p14="http://schemas.microsoft.com/office/powerpoint/2010/main" val="8251312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整理需求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如何把需求变成具体的功能？</a:t>
            </a:r>
            <a:endParaRPr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en-US" altLang="zh-CN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</a:t>
            </a:r>
            <a:r>
              <a:rPr lang="en-US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头脑风暴，产品借鉴，从场景出发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如何在一大堆需求中找到最值得做的？</a:t>
            </a:r>
            <a:endParaRPr lang="en-US" altLang="zh-CN" sz="4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en-US" altLang="zh-CN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排列优先级，寻找痛点和主流程</a:t>
            </a: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666511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头脑风暴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3568" y="1268760"/>
            <a:ext cx="757638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头脑风暴的流程大致为</a:t>
            </a:r>
            <a:r>
              <a:rPr lang="zh-CN" altLang="zh-CN" sz="32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en-US" altLang="zh-CN" sz="3200" dirty="0" smtClean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r>
              <a:rPr lang="zh-CN" altLang="zh-CN" sz="24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泛泛地讨论 </a:t>
            </a:r>
            <a:r>
              <a:rPr lang="zh-CN" altLang="zh-CN" sz="24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→ 筛选有价值的想法深入讨论 → 得到几个可以实现的想法。</a:t>
            </a:r>
          </a:p>
          <a:p>
            <a:r>
              <a:rPr lang="en-US" altLang="zh-CN" sz="24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 </a:t>
            </a:r>
            <a:endParaRPr lang="zh-CN" altLang="zh-CN" sz="24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endParaRPr kumimoji="1" lang="zh-CN" altLang="en-US" sz="24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3503102744"/>
              </p:ext>
            </p:extLst>
          </p:nvPr>
        </p:nvGraphicFramePr>
        <p:xfrm>
          <a:off x="1547664" y="256490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40774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头脑风暴四项基本原则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 </a:t>
            </a:r>
            <a:endParaRPr lang="zh-CN" altLang="zh-CN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● 追求数量</a:t>
            </a:r>
            <a:r>
              <a:rPr lang="zh-CN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r>
              <a:rPr lang="en-US" altLang="zh-CN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 </a:t>
            </a:r>
            <a:endParaRPr lang="zh-CN" altLang="zh-CN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● 禁止批评</a:t>
            </a:r>
            <a:r>
              <a:rPr lang="zh-CN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r>
              <a:rPr lang="en-US" altLang="zh-CN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 </a:t>
            </a:r>
            <a:endParaRPr lang="zh-CN" altLang="zh-CN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● 提倡独特的想法</a:t>
            </a:r>
            <a:r>
              <a:rPr lang="zh-CN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endParaRPr lang="zh-CN" altLang="zh-CN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● 综合并改善设想</a:t>
            </a:r>
            <a:r>
              <a:rPr lang="zh-CN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288486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把需求变成功能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寻找典型用户和核心场景</a:t>
            </a:r>
            <a:endParaRPr lang="en-US" altLang="zh-CN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6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用户画像分析</a:t>
            </a:r>
            <a:endParaRPr lang="en-US" altLang="zh-CN" sz="26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26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场景分析</a:t>
            </a:r>
            <a:endParaRPr lang="en-US" altLang="zh-CN" sz="26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sz="40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如何有效地描述功能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需求文档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流程图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原型图</a:t>
            </a:r>
            <a:endParaRPr lang="en-US" altLang="zh-CN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84596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95536" y="2571288"/>
            <a:ext cx="8352928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zh-CN" sz="40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“</a:t>
            </a:r>
            <a:r>
              <a:rPr lang="zh-CN" altLang="zh-CN" sz="40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如果根本</a:t>
            </a:r>
            <a:r>
              <a:rPr lang="zh-CN" altLang="zh-CN" sz="4000" dirty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不知道</a:t>
            </a:r>
            <a:r>
              <a:rPr lang="zh-CN" altLang="zh-CN" sz="40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自己在讨论什么，那么对其</a:t>
            </a:r>
            <a:r>
              <a:rPr lang="zh-CN" altLang="zh-CN" sz="4000" dirty="0">
                <a:solidFill>
                  <a:srgbClr val="E5B440"/>
                </a:solidFill>
                <a:latin typeface="微软雅黑"/>
                <a:ea typeface="微软雅黑"/>
                <a:cs typeface="微软雅黑"/>
              </a:rPr>
              <a:t>强求精确</a:t>
            </a:r>
            <a:r>
              <a:rPr lang="zh-CN" altLang="zh-CN" sz="40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则毫无意义。” </a:t>
            </a:r>
            <a:endParaRPr lang="en-US" altLang="zh-CN" sz="4000" dirty="0" smtClean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lang="en-US" altLang="zh-CN" sz="40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pPr algn="r"/>
            <a:r>
              <a:rPr lang="zh-CN" altLang="zh-CN" sz="28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zh-CN" sz="28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约翰·冯·诺依曼</a:t>
            </a:r>
            <a:endParaRPr lang="zh-CN" altLang="en-US" sz="40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493427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用户画像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2880" y="1855365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16600" dirty="0" smtClean="0">
                <a:solidFill>
                  <a:schemeClr val="accent6"/>
                </a:solidFill>
                <a:effectLst/>
                <a:latin typeface="微软雅黑"/>
                <a:ea typeface="微软雅黑"/>
                <a:cs typeface="微软雅黑"/>
              </a:rPr>
              <a:t>？</a:t>
            </a:r>
            <a:endParaRPr kumimoji="1" lang="zh-CN" altLang="en-US" sz="4000" dirty="0">
              <a:solidFill>
                <a:schemeClr val="accent6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545432" y="2460029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为什么要有用户画像？</a:t>
            </a:r>
            <a:endParaRPr kumimoji="1" lang="en-US" altLang="zh-CN" sz="32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endParaRPr kumimoji="1" lang="en-US" altLang="zh-CN" sz="3200" dirty="0" smtClean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2000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—</a:t>
            </a:r>
            <a:r>
              <a:rPr kumimoji="1" lang="en-US" altLang="zh-CN" sz="20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—</a:t>
            </a:r>
            <a:r>
              <a:rPr kumimoji="1" lang="zh-CN" altLang="en-US" sz="20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更好地成为决策时的基础论据</a:t>
            </a:r>
          </a:p>
        </p:txBody>
      </p:sp>
    </p:spTree>
    <p:extLst>
      <p:ext uri="{BB962C8B-B14F-4D97-AF65-F5344CB8AC3E}">
        <p14:creationId xmlns:p14="http://schemas.microsoft.com/office/powerpoint/2010/main" val="18124040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用户调研的作用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91269"/>
            <a:ext cx="8229600" cy="4525963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很多人是带着自己知道的结果去证明自己的想法应该是对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的</a:t>
            </a:r>
            <a:r>
              <a:rPr lang="zh-CN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这不是调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研。 </a:t>
            </a:r>
            <a:endParaRPr lang="en-US" altLang="zh-CN" sz="18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调研是对已知事实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部分有未知结果和发展的</a:t>
            </a:r>
            <a:r>
              <a:rPr lang="en-US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(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是帮助形成思路、启发的</a:t>
            </a:r>
            <a:r>
              <a:rPr lang="en-US" altLang="zh-CN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)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是用于</a:t>
            </a:r>
            <a:r>
              <a:rPr lang="zh-CN" altLang="en-US" sz="2400" dirty="0" smtClean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防止决策错误和片面思维的</a:t>
            </a:r>
            <a:r>
              <a:rPr lang="zh-CN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而不是单纯以此形成决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策的</a:t>
            </a:r>
            <a:r>
              <a:rPr lang="en-US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(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所以为什么我们过 去总是让刚做产品经理的同事去做大量的调研分享</a:t>
            </a:r>
            <a:r>
              <a:rPr lang="en-US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这不是抓苦力呀</a:t>
            </a:r>
            <a:r>
              <a:rPr lang="en-US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)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 </a:t>
            </a:r>
            <a:endParaRPr lang="en-US" altLang="zh-CN" sz="18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70000"/>
              </a:lnSpc>
              <a:buNone/>
            </a:pPr>
            <a:endParaRPr lang="zh-CN" altLang="en-US" sz="18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我们做产品调研和做统计调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研的区别就是</a:t>
            </a:r>
            <a:r>
              <a:rPr lang="zh-CN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：</a:t>
            </a:r>
            <a:r>
              <a:rPr lang="zh-CN" altLang="en-US" sz="2400" dirty="0" smtClean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我们是主要调研失败</a:t>
            </a:r>
            <a:r>
              <a:rPr lang="zh-CN" altLang="en-US" sz="2400" dirty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、尚未成功的 </a:t>
            </a:r>
            <a:r>
              <a:rPr lang="zh-CN" altLang="en-US" sz="2400" dirty="0" smtClean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产品</a:t>
            </a:r>
            <a:r>
              <a:rPr lang="zh-CN" altLang="zh-CN" sz="2400" dirty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sz="2400" dirty="0" smtClean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而不是主要调研已经</a:t>
            </a:r>
            <a:r>
              <a:rPr lang="zh-CN" altLang="en-US" sz="2400" dirty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成功的产品</a:t>
            </a:r>
            <a:r>
              <a:rPr lang="en-US" altLang="zh-CN" sz="2400" dirty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(</a:t>
            </a:r>
            <a:r>
              <a:rPr lang="zh-CN" altLang="en-US" sz="2400" dirty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看得失而已</a:t>
            </a:r>
            <a:r>
              <a:rPr lang="en-US" altLang="zh-CN" sz="2400" dirty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sz="2400" dirty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不要为“所得”动</a:t>
            </a:r>
            <a:r>
              <a:rPr lang="en-US" altLang="zh-CN" sz="2400" dirty="0" smtClean="0">
                <a:solidFill>
                  <a:srgbClr val="E5B440"/>
                </a:solidFill>
                <a:effectLst/>
                <a:latin typeface="微软雅黑"/>
                <a:ea typeface="微软雅黑"/>
                <a:cs typeface="微软雅黑"/>
              </a:rPr>
              <a:t>)</a:t>
            </a:r>
            <a:r>
              <a:rPr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那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不 是产品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部的工作</a:t>
            </a:r>
            <a:r>
              <a:rPr lang="zh-CN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是商业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分析部的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工作</a:t>
            </a:r>
            <a:r>
              <a:rPr lang="zh-CN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他们是统计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分析</a:t>
            </a:r>
            <a:r>
              <a:rPr lang="en-US" altLang="zh-CN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我们是摸排探索。 </a:t>
            </a:r>
          </a:p>
          <a:p>
            <a:pPr marL="0" indent="0" algn="r">
              <a:lnSpc>
                <a:spcPct val="170000"/>
              </a:lnSpc>
              <a:buNone/>
            </a:pPr>
            <a:r>
              <a:rPr kumimoji="1" lang="en-US" altLang="zh-CN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kumimoji="1" lang="zh-CN" altLang="en-US" sz="1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李明远（百度副总裁）</a:t>
            </a:r>
            <a:endParaRPr kumimoji="1" lang="zh-CN" altLang="en-US" sz="18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581013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15616" y="2852936"/>
            <a:ext cx="69557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为什么是互联网？</a:t>
            </a:r>
            <a:endParaRPr kumimoji="1" lang="zh-CN" altLang="en-US" sz="66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000070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用户调研方法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83568" y="1124744"/>
            <a:ext cx="7776864" cy="70634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主要方法：</a:t>
            </a:r>
            <a:endParaRPr kumimoji="1" lang="en-US" altLang="zh-CN" sz="2400" dirty="0">
              <a:solidFill>
                <a:schemeClr val="bg1">
                  <a:lumMod val="6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zh-CN" altLang="en-US" sz="36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定性和定量</a:t>
            </a:r>
            <a:endParaRPr kumimoji="1" lang="en-US" altLang="zh-CN" sz="36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endParaRPr kumimoji="1" lang="en-US" altLang="zh-CN" dirty="0" smtClean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endParaRPr kumimoji="1" lang="en-US" altLang="zh-CN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endParaRPr kumimoji="1" lang="en-US" altLang="zh-CN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r>
              <a:rPr lang="zh-CN" altLang="en-US" sz="2400" dirty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其他方法</a:t>
            </a:r>
            <a:r>
              <a:rPr lang="zh-CN" altLang="en-US" sz="2400" dirty="0" smtClean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：</a:t>
            </a:r>
            <a:endParaRPr lang="en-US" altLang="zh-CN" sz="40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《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启示录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》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的作者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Marty </a:t>
            </a:r>
            <a:r>
              <a:rPr lang="en-US" altLang="zh-CN" dirty="0" err="1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Cagan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提供了一个简单</a:t>
            </a:r>
            <a:r>
              <a:rPr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的评判方法</a:t>
            </a:r>
            <a:r>
              <a:rPr lang="zh-CN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，</a:t>
            </a:r>
            <a:r>
              <a:rPr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即可以向用户提出一个问题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:“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你是否愿意把产品推荐给同事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或其他你在意的任何人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)”, 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之后我们再让用户以推荐值自己打分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,0 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代表极不愿推荐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,10 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代表相当愿意推荐。 </a:t>
            </a:r>
            <a:endParaRPr lang="en-US" altLang="zh-CN" dirty="0" smtClean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答案很简单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只有用户打 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9~10 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分才是真心大爱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表示用户真的会“掏钱”使用 我们的产品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;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用户打 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5~7 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分则只是出于礼貌地敷衍你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表示对我们的产品根本不 感冒。 </a:t>
            </a:r>
          </a:p>
          <a:p>
            <a:pPr>
              <a:lnSpc>
                <a:spcPct val="150000"/>
              </a:lnSpc>
            </a:pPr>
            <a:endParaRPr lang="en-US" altLang="zh-CN" dirty="0" smtClean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通过这种方式可以比较好地判断用户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是否言行一致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这产品是否能符合产品 经理的预期。 </a:t>
            </a:r>
            <a:endParaRPr lang="zh-CN" altLang="en-US" sz="24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1356012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核心场景的价值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sz="4000" dirty="0" smtClean="0">
                <a:solidFill>
                  <a:schemeClr val="accent6"/>
                </a:solidFill>
                <a:effectLst/>
                <a:latin typeface="微软雅黑"/>
                <a:ea typeface="微软雅黑"/>
                <a:cs typeface="微软雅黑"/>
              </a:rPr>
              <a:t>让需求具象化</a:t>
            </a:r>
            <a:endParaRPr kumimoji="1" lang="en-US" altLang="zh-CN" sz="4000" dirty="0" smtClean="0">
              <a:solidFill>
                <a:schemeClr val="accent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endParaRPr kumimoji="1" lang="en-US" altLang="zh-CN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比如“聊天的需求”在不同场景下会有什么样的表现？</a:t>
            </a:r>
            <a:endParaRPr kumimoji="1"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kumimoji="1" lang="en-US" altLang="zh-CN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kumimoji="1"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正常：打字、语音、发图片</a:t>
            </a:r>
            <a:endParaRPr kumimoji="1" lang="en-US" altLang="zh-CN" sz="24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kumimoji="1"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开车时怎么办？</a:t>
            </a:r>
            <a:endParaRPr kumimoji="1" lang="en-US" altLang="zh-CN" sz="24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kumimoji="1"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单手时怎么办？</a:t>
            </a:r>
            <a:endParaRPr kumimoji="1" lang="en-US" altLang="zh-CN" sz="24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kumimoji="1" lang="zh-CN" altLang="en-US" sz="2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戴手套时怎么办？</a:t>
            </a:r>
            <a:endParaRPr kumimoji="1" lang="zh-CN" altLang="en-US" sz="24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3840122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如何更好地传达需求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196752"/>
            <a:ext cx="7175172" cy="628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880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需求文档和原型图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544" y="1844824"/>
            <a:ext cx="8362986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需求文档</a:t>
            </a:r>
            <a:endParaRPr kumimoji="1" lang="en-US" altLang="zh-CN" sz="4000" dirty="0" smtClean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endParaRPr kumimoji="1" lang="en-US" altLang="zh-CN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用于准确描述产品功能规格的文档。一般用</a:t>
            </a:r>
            <a:r>
              <a:rPr kumimoji="1" lang="en-US" altLang="zh-CN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word</a:t>
            </a:r>
            <a:r>
              <a:rPr kumimoji="1"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，但也可以使用其他软件实现。</a:t>
            </a:r>
            <a:endParaRPr kumimoji="1" lang="en-US" altLang="zh-CN" dirty="0" smtClean="0">
              <a:solidFill>
                <a:schemeClr val="bg1">
                  <a:lumMod val="6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endParaRPr kumimoji="1" lang="en-US" altLang="zh-CN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endParaRPr kumimoji="1" lang="en-US" altLang="zh-CN" dirty="0" smtClean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zh-CN" altLang="en-US" sz="40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原型图</a:t>
            </a:r>
            <a:endParaRPr kumimoji="1" lang="en-US" altLang="zh-CN" sz="4000" dirty="0" smtClean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endParaRPr kumimoji="1" lang="en-US" altLang="zh-CN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zh-CN" altLang="en-US" dirty="0" smtClean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相对需求文档，更直观地表达页面和功能跳转，更容易理解。</a:t>
            </a:r>
            <a:endParaRPr kumimoji="1" lang="en-US" altLang="zh-CN" dirty="0" smtClean="0">
              <a:solidFill>
                <a:srgbClr val="A6A6A6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4518435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032248"/>
            <a:ext cx="8229600" cy="26928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40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原型的意义</a:t>
            </a:r>
            <a:endParaRPr lang="en-US" altLang="zh-CN" sz="48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 algn="ctr">
              <a:buNone/>
            </a:pPr>
            <a:r>
              <a:rPr lang="zh-CN" altLang="en-US" sz="4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并</a:t>
            </a:r>
            <a:r>
              <a:rPr lang="zh-CN" altLang="en-US" sz="44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非在于整个原型</a:t>
            </a:r>
            <a:r>
              <a:rPr lang="en-US" altLang="zh-CN" sz="44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sz="44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而是</a:t>
            </a:r>
            <a:r>
              <a:rPr lang="zh-CN" altLang="en-US" sz="4400" dirty="0">
                <a:solidFill>
                  <a:schemeClr val="accent6"/>
                </a:solidFill>
                <a:effectLst/>
                <a:latin typeface="微软雅黑"/>
                <a:ea typeface="微软雅黑"/>
                <a:cs typeface="微软雅黑"/>
              </a:rPr>
              <a:t>为了思考</a:t>
            </a:r>
            <a:r>
              <a:rPr lang="zh-CN" altLang="en-US" sz="44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r>
              <a:rPr lang="zh-CN" altLang="en-US" sz="48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 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kumimoji="1"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483768" y="4221088"/>
            <a:ext cx="4572000" cy="1200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原型一般有四个关键点</a:t>
            </a:r>
            <a:r>
              <a:rPr kumimoji="1" lang="zh-CN" altLang="en-US" sz="2400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：</a:t>
            </a:r>
            <a:endParaRPr kumimoji="1" lang="en-US" altLang="zh-CN" sz="2400" dirty="0" smtClean="0">
              <a:solidFill>
                <a:schemeClr val="bg1">
                  <a:lumMod val="6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400" dirty="0">
              <a:solidFill>
                <a:schemeClr val="bg1">
                  <a:lumMod val="6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sz="24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kumimoji="1" lang="en-US" altLang="zh-CN" sz="24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.</a:t>
            </a:r>
            <a:r>
              <a:rPr kumimoji="1" lang="zh-CN" altLang="en-US" sz="2400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结构  </a:t>
            </a:r>
            <a:r>
              <a:rPr kumimoji="1" lang="zh-CN" altLang="zh-CN" sz="2400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2</a:t>
            </a:r>
            <a:r>
              <a:rPr kumimoji="1" lang="en-US" altLang="zh-CN" sz="24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.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流</a:t>
            </a:r>
            <a:r>
              <a:rPr kumimoji="1" lang="zh-CN" altLang="en-US" sz="2400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程  </a:t>
            </a:r>
            <a:r>
              <a:rPr kumimoji="1" lang="zh-CN" altLang="zh-CN" sz="2400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3</a:t>
            </a:r>
            <a:r>
              <a:rPr kumimoji="1" lang="en-US" altLang="zh-CN" sz="2400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.</a:t>
            </a:r>
            <a:r>
              <a:rPr kumimoji="1" lang="zh-CN" altLang="en-US" sz="2400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优先级  </a:t>
            </a:r>
            <a:r>
              <a:rPr kumimoji="1" lang="zh-CN" altLang="zh-CN" sz="2400" dirty="0" smtClean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4</a:t>
            </a:r>
            <a:r>
              <a:rPr kumimoji="1" lang="en-US" altLang="zh-CN" sz="24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.</a:t>
            </a:r>
            <a:r>
              <a:rPr kumimoji="1" lang="zh-CN" altLang="en-US" sz="2400" dirty="0">
                <a:solidFill>
                  <a:schemeClr val="bg1">
                    <a:lumMod val="65000"/>
                  </a:schemeClr>
                </a:solidFill>
                <a:latin typeface="微软雅黑"/>
                <a:ea typeface="微软雅黑"/>
                <a:cs typeface="微软雅黑"/>
              </a:rPr>
              <a:t>界面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5929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原型图是什么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从质量角度区分：高保真</a:t>
            </a:r>
            <a:r>
              <a:rPr kumimoji="1" lang="en-US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/</a:t>
            </a:r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低保真</a:t>
            </a:r>
            <a:endParaRPr kumimoji="1"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kumimoji="1"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从操作方式区分：重界面</a:t>
            </a:r>
            <a:r>
              <a:rPr kumimoji="1" lang="en-US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/</a:t>
            </a:r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重流程</a:t>
            </a:r>
            <a:r>
              <a:rPr kumimoji="1" lang="en-US" altLang="zh-CN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/</a:t>
            </a:r>
            <a:r>
              <a:rPr kumimoji="1"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重交互</a:t>
            </a:r>
            <a:endParaRPr kumimoji="1"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0005371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title"/>
          </p:nvPr>
        </p:nvSpPr>
        <p:spPr>
          <a:xfrm>
            <a:off x="899592" y="188640"/>
            <a:ext cx="7358063" cy="1457623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Balsamiq Mockups</a:t>
            </a:r>
          </a:p>
        </p:txBody>
      </p:sp>
      <p:pic>
        <p:nvPicPr>
          <p:cNvPr id="113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1600" y="2060848"/>
            <a:ext cx="7250443" cy="465236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12144690"/>
      </p:ext>
    </p:extLst>
  </p:cSld>
  <p:clrMapOvr>
    <a:masterClrMapping/>
  </p:clrMapOvr>
  <p:transition xmlns:p14="http://schemas.microsoft.com/office/powerpoint/2010/main"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/>
          </p:cNvSpPr>
          <p:nvPr>
            <p:ph type="title"/>
          </p:nvPr>
        </p:nvSpPr>
        <p:spPr>
          <a:xfrm>
            <a:off x="827584" y="840"/>
            <a:ext cx="7358063" cy="2321719"/>
          </a:xfrm>
          <a:prstGeom prst="rect">
            <a:avLst/>
          </a:prstGeom>
        </p:spPr>
        <p:txBody>
          <a:bodyPr/>
          <a:lstStyle/>
          <a:p>
            <a:pPr defTabSz="340923">
              <a:defRPr sz="1800">
                <a:solidFill>
                  <a:srgbClr val="000000"/>
                </a:solidFill>
              </a:defRPr>
            </a:pPr>
            <a:r>
              <a:rPr sz="47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POP </a:t>
            </a:r>
          </a:p>
          <a:p>
            <a:pPr defTabSz="340923">
              <a:defRPr sz="1800">
                <a:solidFill>
                  <a:srgbClr val="000000"/>
                </a:solidFill>
              </a:defRPr>
            </a:pPr>
            <a:r>
              <a:rPr sz="47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- Prototyping on Paper</a:t>
            </a:r>
          </a:p>
        </p:txBody>
      </p:sp>
      <p:pic>
        <p:nvPicPr>
          <p:cNvPr id="11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8011" y="2509422"/>
            <a:ext cx="8327978" cy="305359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02857198"/>
      </p:ext>
    </p:extLst>
  </p:cSld>
  <p:clrMapOvr>
    <a:masterClrMapping/>
  </p:clrMapOvr>
  <p:transition xmlns:p14="http://schemas.microsoft.com/office/powerpoint/2010/main"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/>
          </p:cNvSpPr>
          <p:nvPr>
            <p:ph type="title"/>
          </p:nvPr>
        </p:nvSpPr>
        <p:spPr>
          <a:xfrm>
            <a:off x="827584" y="260648"/>
            <a:ext cx="7358063" cy="116085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OmniGraffle</a:t>
            </a:r>
          </a:p>
        </p:txBody>
      </p:sp>
      <p:pic>
        <p:nvPicPr>
          <p:cNvPr id="11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3528" y="1340768"/>
            <a:ext cx="8494623" cy="516048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7413197"/>
      </p:ext>
    </p:extLst>
  </p:cSld>
  <p:clrMapOvr>
    <a:masterClrMapping/>
  </p:clrMapOvr>
  <p:transition xmlns:p14="http://schemas.microsoft.com/office/powerpoint/2010/main"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/>
          </p:cNvSpPr>
          <p:nvPr>
            <p:ph type="title"/>
          </p:nvPr>
        </p:nvSpPr>
        <p:spPr>
          <a:xfrm>
            <a:off x="899592" y="260648"/>
            <a:ext cx="7358063" cy="108012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Sketch</a:t>
            </a:r>
          </a:p>
        </p:txBody>
      </p:sp>
      <p:pic>
        <p:nvPicPr>
          <p:cNvPr id="12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1520" y="1412776"/>
            <a:ext cx="8750804" cy="525048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25231353"/>
      </p:ext>
    </p:extLst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zh-CN" altLang="en-US" sz="3600" dirty="0" smtClean="0">
                <a:solidFill>
                  <a:schemeClr val="bg1">
                    <a:lumMod val="65000"/>
                  </a:schemeClr>
                </a:solidFill>
                <a:effectLst/>
                <a:latin typeface="微软雅黑"/>
                <a:ea typeface="微软雅黑"/>
                <a:cs typeface="微软雅黑"/>
              </a:rPr>
              <a:t>互联网产品问题的本质</a:t>
            </a:r>
            <a:endParaRPr kumimoji="1" lang="en-US" altLang="zh-CN" sz="3600" dirty="0" smtClean="0">
              <a:solidFill>
                <a:schemeClr val="bg1">
                  <a:lumMod val="65000"/>
                </a:schemeClr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 algn="ctr">
              <a:buNone/>
            </a:pPr>
            <a:endParaRPr kumimoji="1" lang="en-US" altLang="zh-CN" sz="3600" dirty="0" smtClean="0">
              <a:solidFill>
                <a:schemeClr val="bg1">
                  <a:lumMod val="65000"/>
                </a:schemeClr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 algn="ctr">
              <a:buNone/>
            </a:pPr>
            <a:r>
              <a:rPr kumimoji="1" lang="zh-CN" altLang="en-US" sz="6000" dirty="0" smtClean="0">
                <a:solidFill>
                  <a:srgbClr val="FFFFFF"/>
                </a:solidFill>
                <a:effectLst/>
                <a:latin typeface="微软雅黑"/>
                <a:ea typeface="微软雅黑"/>
                <a:cs typeface="微软雅黑"/>
              </a:rPr>
              <a:t>就是经济学问题</a:t>
            </a:r>
            <a:endParaRPr kumimoji="1" lang="zh-CN" altLang="en-US" sz="6000" dirty="0">
              <a:solidFill>
                <a:srgbClr val="FFFFFF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63688" y="5085184"/>
            <a:ext cx="1169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 smtClean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需求</a:t>
            </a:r>
            <a:endParaRPr kumimoji="1" lang="zh-CN" altLang="en-US" sz="3600" dirty="0">
              <a:solidFill>
                <a:srgbClr val="A6A6A6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文本框 4"/>
          <p:cNvSpPr txBox="1"/>
          <p:nvPr/>
        </p:nvSpPr>
        <p:spPr>
          <a:xfrm flipH="1">
            <a:off x="6605641" y="5085184"/>
            <a:ext cx="129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 smtClean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供给</a:t>
            </a:r>
            <a:endParaRPr kumimoji="1" lang="zh-CN" altLang="en-US" sz="3600" dirty="0">
              <a:solidFill>
                <a:srgbClr val="A6A6A6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7" name="直线箭头连接符 6"/>
          <p:cNvCxnSpPr>
            <a:stCxn id="4" idx="3"/>
            <a:endCxn id="5" idx="3"/>
          </p:cNvCxnSpPr>
          <p:nvPr/>
        </p:nvCxnSpPr>
        <p:spPr>
          <a:xfrm>
            <a:off x="2933234" y="5408350"/>
            <a:ext cx="3672407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157369" y="519784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价值交换</a:t>
            </a:r>
            <a:endParaRPr kumimoji="1" lang="zh-CN" altLang="en-US" dirty="0">
              <a:solidFill>
                <a:srgbClr val="A6A6A6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1893134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如何更有效地管理项目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项目管理的初衷</a:t>
            </a:r>
            <a:r>
              <a:rPr lang="zh-CN" altLang="zh-CN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：</a:t>
            </a: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心想事成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项目管理的主要风险：沟通障碍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1</a:t>
            </a:r>
            <a:r>
              <a:rPr lang="en-US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.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信息不对称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2</a:t>
            </a:r>
            <a:r>
              <a:rPr lang="en-US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.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描述有出入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3</a:t>
            </a:r>
            <a:r>
              <a:rPr lang="en-US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.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理解度不一致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4</a:t>
            </a:r>
            <a:r>
              <a:rPr lang="en-US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.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乐观预期</a:t>
            </a:r>
            <a:endParaRPr lang="en-US" altLang="zh-CN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0000421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如何减少项目风险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前期：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尽量保证沟通，确认信息一致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中期：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定期进行进度和问题确认，比如可以开晨会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后期：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建立快速反馈机制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1696083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/>
          </p:cNvSpPr>
          <p:nvPr>
            <p:ph type="title"/>
          </p:nvPr>
        </p:nvSpPr>
        <p:spPr>
          <a:xfrm>
            <a:off x="892969" y="401836"/>
            <a:ext cx="7358063" cy="232171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 dirty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Q&amp;A</a:t>
            </a:r>
          </a:p>
        </p:txBody>
      </p:sp>
      <p:pic>
        <p:nvPicPr>
          <p:cNvPr id="107" name="缔造企鹅封面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19670" y="2342555"/>
            <a:ext cx="3523460" cy="35234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8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4798" y="2342555"/>
            <a:ext cx="3523460" cy="3523460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Shape 109"/>
          <p:cNvSpPr/>
          <p:nvPr/>
        </p:nvSpPr>
        <p:spPr>
          <a:xfrm>
            <a:off x="1168356" y="5978036"/>
            <a:ext cx="2181915" cy="487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 dirty="0">
                <a:solidFill>
                  <a:srgbClr val="FFFFFF"/>
                </a:solidFill>
              </a:rPr>
              <a:t>微信ID：ihuche</a:t>
            </a:r>
          </a:p>
        </p:txBody>
      </p:sp>
      <p:sp>
        <p:nvSpPr>
          <p:cNvPr id="110" name="Shape 110"/>
          <p:cNvSpPr/>
          <p:nvPr/>
        </p:nvSpPr>
        <p:spPr>
          <a:xfrm>
            <a:off x="5252989" y="6022823"/>
            <a:ext cx="3056823" cy="687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 dirty="0">
                <a:solidFill>
                  <a:srgbClr val="FFFFFF"/>
                </a:solidFill>
              </a:rPr>
              <a:t>《缔造企鹅：产品经理是这样炼成的》</a:t>
            </a:r>
          </a:p>
        </p:txBody>
      </p:sp>
    </p:spTree>
    <p:extLst>
      <p:ext uri="{BB962C8B-B14F-4D97-AF65-F5344CB8AC3E}">
        <p14:creationId xmlns:p14="http://schemas.microsoft.com/office/powerpoint/2010/main" val="3997776548"/>
      </p:ext>
    </p:extLst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互联网产品具备什么样的特性？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2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边际成本低</a:t>
            </a:r>
            <a:endParaRPr lang="en-US" altLang="zh-CN" sz="28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20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0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开发的产品可以不断复制，不随用户量增长而需要重复开发。</a:t>
            </a:r>
            <a:endParaRPr lang="en-US" altLang="zh-CN" sz="20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2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可更新和升级</a:t>
            </a:r>
            <a:endParaRPr lang="en-US" altLang="zh-CN" sz="28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20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0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更新不需要重新购买，只需要在原有基础上进行升级</a:t>
            </a:r>
            <a:r>
              <a:rPr lang="zh-CN" altLang="en-US" sz="20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endParaRPr lang="en-US" altLang="zh-CN" sz="20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 sz="2000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28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迭代效果好</a:t>
            </a:r>
            <a:endParaRPr lang="en-US" altLang="zh-CN" sz="2800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20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0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互联网产品都是简单开发了之后，就可以丢到市场验证，因为后续可以在原来的产品基础上进行快速升级和更新。</a:t>
            </a:r>
            <a:endParaRPr lang="en-US" altLang="zh-CN" sz="20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69123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rgbClr val="FFFFFF"/>
                </a:solidFill>
                <a:effectLst/>
                <a:latin typeface="微软雅黑"/>
                <a:ea typeface="微软雅黑"/>
                <a:cs typeface="微软雅黑"/>
              </a:rPr>
              <a:t>所谓的互联网思维是？</a:t>
            </a:r>
            <a:endParaRPr kumimoji="1" lang="zh-CN" altLang="en-US" dirty="0">
              <a:solidFill>
                <a:srgbClr val="FFFFFF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43315" y="2924944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快速</a:t>
            </a:r>
            <a:endParaRPr kumimoji="1" lang="zh-CN" altLang="en-US" sz="44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275563" y="2924944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高效</a:t>
            </a:r>
            <a:endParaRPr kumimoji="1" lang="zh-CN" altLang="en-US" sz="44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19779" y="2924944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聚合</a:t>
            </a:r>
            <a:endParaRPr kumimoji="1" lang="zh-CN" altLang="en-US" sz="44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19979" y="2924944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精准</a:t>
            </a:r>
            <a:endParaRPr kumimoji="1" lang="zh-CN" altLang="en-US" sz="44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7291" y="429309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低成本的生产模式</a:t>
            </a:r>
            <a:endParaRPr kumimoji="1" lang="zh-CN" altLang="en-US" dirty="0">
              <a:solidFill>
                <a:srgbClr val="A6A6A6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987531" y="429309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更高效的信息传播</a:t>
            </a:r>
            <a:endParaRPr kumimoji="1" lang="zh-CN" altLang="en-US" dirty="0">
              <a:solidFill>
                <a:srgbClr val="A6A6A6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075763" y="4293096"/>
            <a:ext cx="1623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更丰富的体验</a:t>
            </a:r>
            <a:endParaRPr kumimoji="1" lang="zh-CN" altLang="en-US" dirty="0">
              <a:solidFill>
                <a:srgbClr val="A6A6A6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59939" y="429309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A6A6A6"/>
                </a:solidFill>
                <a:latin typeface="微软雅黑"/>
                <a:ea typeface="微软雅黑"/>
                <a:cs typeface="微软雅黑"/>
              </a:rPr>
              <a:t>更准确的用户群</a:t>
            </a:r>
            <a:endParaRPr kumimoji="1" lang="zh-CN" altLang="en-US" dirty="0">
              <a:solidFill>
                <a:srgbClr val="A6A6A6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96606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91680" y="2924944"/>
            <a:ext cx="5724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生产力</a:t>
            </a:r>
            <a:r>
              <a:rPr kumimoji="1" lang="zh-CN" altLang="en-US" sz="4800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决定</a:t>
            </a:r>
            <a:r>
              <a:rPr kumimoji="1" lang="zh-CN" altLang="en-US" sz="4800" dirty="0" smtClean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生产关系</a:t>
            </a:r>
            <a:endParaRPr kumimoji="1" lang="zh-CN" altLang="en-US" sz="48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27984" y="5157192"/>
            <a:ext cx="2842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卡尔</a:t>
            </a:r>
            <a:r>
              <a:rPr lang="en-US" altLang="zh-CN" sz="2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·</a:t>
            </a:r>
            <a:r>
              <a:rPr lang="zh-CN" altLang="en-US" sz="2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马克思</a:t>
            </a:r>
            <a:endParaRPr kumimoji="1" lang="zh-CN" altLang="en-US" sz="28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30724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互联网产品经理为什么火？</a:t>
            </a:r>
            <a:endParaRPr lang="zh-CN" altLang="en-US" dirty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互联网产品特性使然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en-US" altLang="zh-CN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互联网产品必须是高强度，密集开发，对于团队的管理很重要。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分工更明确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en-US" altLang="zh-CN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提高效率的方式，就是通过分工，让人更专注做事情</a:t>
            </a:r>
            <a:r>
              <a:rPr lang="zh-CN" altLang="en-US" sz="2400" dirty="0" smtClean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。</a:t>
            </a:r>
            <a:endParaRPr lang="en-US" altLang="zh-CN" sz="2400" dirty="0" smtClean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无授权领导</a:t>
            </a:r>
            <a:endParaRPr lang="en-US" altLang="zh-CN" dirty="0" smtClean="0">
              <a:solidFill>
                <a:schemeClr val="bg1"/>
              </a:solidFill>
              <a:effectLst/>
              <a:latin typeface="微软雅黑"/>
              <a:ea typeface="微软雅黑"/>
              <a:cs typeface="微软雅黑"/>
            </a:endParaRPr>
          </a:p>
          <a:p>
            <a:pPr marL="0" indent="0">
              <a:buNone/>
            </a:pPr>
            <a:r>
              <a:rPr lang="en-US" altLang="zh-CN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——</a:t>
            </a:r>
            <a:r>
              <a:rPr lang="zh-CN" altLang="en-US" sz="2400" dirty="0">
                <a:solidFill>
                  <a:srgbClr val="A6A6A6"/>
                </a:solidFill>
                <a:effectLst/>
                <a:latin typeface="微软雅黑"/>
                <a:ea typeface="微软雅黑"/>
                <a:cs typeface="微软雅黑"/>
              </a:rPr>
              <a:t>扁平化的跨团队组合</a:t>
            </a:r>
            <a:endParaRPr lang="en-US" altLang="zh-CN" sz="2400" dirty="0">
              <a:solidFill>
                <a:srgbClr val="A6A6A6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198108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2924944"/>
            <a:ext cx="8229600" cy="12527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zh-CN" altLang="en-US" sz="5400" dirty="0" smtClean="0">
                <a:solidFill>
                  <a:schemeClr val="bg1"/>
                </a:solidFill>
                <a:effectLst/>
                <a:latin typeface="微软雅黑"/>
                <a:ea typeface="微软雅黑"/>
                <a:cs typeface="微软雅黑"/>
              </a:rPr>
              <a:t>一款产品的</a:t>
            </a:r>
            <a:r>
              <a:rPr kumimoji="1" lang="zh-CN" altLang="en-US" sz="5400" dirty="0" smtClean="0">
                <a:solidFill>
                  <a:schemeClr val="accent6"/>
                </a:solidFill>
                <a:effectLst/>
                <a:latin typeface="微软雅黑"/>
                <a:ea typeface="微软雅黑"/>
                <a:cs typeface="微软雅黑"/>
              </a:rPr>
              <a:t>诞生</a:t>
            </a:r>
            <a:endParaRPr kumimoji="1" lang="zh-CN" altLang="en-US" sz="5400" dirty="0">
              <a:solidFill>
                <a:schemeClr val="accent6"/>
              </a:solidFill>
              <a:effectLst/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599932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模板_duochun_0520">
  <a:themeElements>
    <a:clrScheme name="暗香扑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爆光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QQ浜у搧_PPT妯℃澘_duochunshe_0723[1].pptx</Template>
  <TotalTime>5337</TotalTime>
  <Words>1132</Words>
  <Application>Microsoft Macintosh PowerPoint</Application>
  <PresentationFormat>全屏显示(4:3)</PresentationFormat>
  <Paragraphs>254</Paragraphs>
  <Slides>42</Slides>
  <Notes>8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43" baseType="lpstr">
      <vt:lpstr>模板_duochun_0520</vt:lpstr>
      <vt:lpstr>如何做产品？</vt:lpstr>
      <vt:lpstr>胡澈是谁？ </vt:lpstr>
      <vt:lpstr>PowerPoint 演示文稿</vt:lpstr>
      <vt:lpstr>PowerPoint 演示文稿</vt:lpstr>
      <vt:lpstr>互联网产品具备什么样的特性？</vt:lpstr>
      <vt:lpstr>所谓的互联网思维是？</vt:lpstr>
      <vt:lpstr>PowerPoint 演示文稿</vt:lpstr>
      <vt:lpstr>互联网产品经理为什么火？</vt:lpstr>
      <vt:lpstr>PowerPoint 演示文稿</vt:lpstr>
      <vt:lpstr>互联网产品如何诞生？</vt:lpstr>
      <vt:lpstr>发现需求</vt:lpstr>
      <vt:lpstr>PowerPoint 演示文稿</vt:lpstr>
      <vt:lpstr>如何发现需求</vt:lpstr>
      <vt:lpstr>环境分析</vt:lpstr>
      <vt:lpstr>数据挖掘</vt:lpstr>
      <vt:lpstr>个人挖掘</vt:lpstr>
      <vt:lpstr>PowerPoint 演示文稿</vt:lpstr>
      <vt:lpstr>找到用户 （利基市场）</vt:lpstr>
      <vt:lpstr>利基市场的特性</vt:lpstr>
      <vt:lpstr>产品生命周期</vt:lpstr>
      <vt:lpstr>不同阶段有不同的用户</vt:lpstr>
      <vt:lpstr>为什么崇尚用户价值为依归</vt:lpstr>
      <vt:lpstr>整理需求</vt:lpstr>
      <vt:lpstr>头脑风暴</vt:lpstr>
      <vt:lpstr>头脑风暴四项基本原则</vt:lpstr>
      <vt:lpstr>把需求变成功能</vt:lpstr>
      <vt:lpstr>PowerPoint 演示文稿</vt:lpstr>
      <vt:lpstr>用户画像</vt:lpstr>
      <vt:lpstr>用户调研的作用</vt:lpstr>
      <vt:lpstr>用户调研方法</vt:lpstr>
      <vt:lpstr>核心场景的价值</vt:lpstr>
      <vt:lpstr>如何更好地传达需求</vt:lpstr>
      <vt:lpstr>需求文档和原型图</vt:lpstr>
      <vt:lpstr>PowerPoint 演示文稿</vt:lpstr>
      <vt:lpstr>原型图是什么</vt:lpstr>
      <vt:lpstr>Balsamiq Mockups</vt:lpstr>
      <vt:lpstr>POP  - Prototyping on Paper</vt:lpstr>
      <vt:lpstr>OmniGraffle</vt:lpstr>
      <vt:lpstr>Sketch</vt:lpstr>
      <vt:lpstr>如何更有效地管理项目</vt:lpstr>
      <vt:lpstr>如何减少项目风险</vt:lpstr>
      <vt:lpstr>Q&amp;A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allhu</dc:creator>
  <cp:lastModifiedBy>allhu</cp:lastModifiedBy>
  <cp:revision>102</cp:revision>
  <dcterms:created xsi:type="dcterms:W3CDTF">2014-11-27T11:12:40Z</dcterms:created>
  <dcterms:modified xsi:type="dcterms:W3CDTF">2015-01-25T17:41:38Z</dcterms:modified>
</cp:coreProperties>
</file>

<file path=docProps/thumbnail.jpeg>
</file>